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embeddedFontLst>
    <p:embeddedFont>
      <p:font typeface="Source Han Sans" panose="020B0400000000000000" charset="-122"/>
      <p:regular r:id="rId26"/>
    </p:embeddedFont>
    <p:embeddedFont>
      <p:font typeface="Source Han Serif SC Regular" panose="02020300000000000000" charset="-122"/>
      <p:regular r:id="rId27"/>
    </p:embeddedFont>
    <p:embeddedFont>
      <p:font typeface="OPPOSans H" panose="00020600040101010101" charset="-122"/>
      <p:regular r:id="rId28"/>
    </p:embeddedFont>
    <p:embeddedFont>
      <p:font typeface="Source Han Sans CN Bold" panose="020B0800000000000000" charset="-122"/>
      <p:bold r:id="rId29"/>
    </p:embeddedFont>
    <p:embeddedFont>
      <p:font typeface="OPPOSans B" panose="00020600040101010101" charset="-122"/>
      <p:regular r:id="rId30"/>
    </p:embeddedFont>
    <p:embeddedFont>
      <p:font typeface="OPPOSans R" panose="00020600040101010101" charset="-122"/>
      <p:regular r:id="rId31"/>
    </p:embeddedFont>
    <p:embeddedFont>
      <p:font typeface="OPPOSans L" panose="00020600040101010101" charset="-122"/>
      <p:regular r:id="rId3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0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9" Type="http://schemas.openxmlformats.org/officeDocument/2006/relationships/image" Target="../media/image5.png"/><Relationship Id="rId18" Type="http://schemas.openxmlformats.org/officeDocument/2006/relationships/image" Target="../media/image4.png"/><Relationship Id="rId17" Type="http://schemas.openxmlformats.org/officeDocument/2006/relationships/tags" Target="../tags/tag14.xml"/><Relationship Id="rId16" Type="http://schemas.openxmlformats.org/officeDocument/2006/relationships/tags" Target="../tags/tag13.xml"/><Relationship Id="rId15" Type="http://schemas.openxmlformats.org/officeDocument/2006/relationships/tags" Target="../tags/tag12.xml"/><Relationship Id="rId14" Type="http://schemas.openxmlformats.org/officeDocument/2006/relationships/tags" Target="../tags/tag1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t="19095" b="22839"/>
          <a:stretch>
            <a:fillRect/>
          </a:stretch>
        </p:blipFill>
        <p:spPr>
          <a:xfrm>
            <a:off x="0" y="2819661"/>
            <a:ext cx="12192000" cy="4038339"/>
          </a:xfrm>
          <a:custGeom>
            <a:avLst/>
            <a:gdLst>
              <a:gd name="connsiteX0" fmla="*/ 0 w 12192000"/>
              <a:gd name="connsiteY0" fmla="*/ 0 h 4038339"/>
              <a:gd name="connsiteX1" fmla="*/ 12192000 w 12192000"/>
              <a:gd name="connsiteY1" fmla="*/ 0 h 4038339"/>
              <a:gd name="connsiteX2" fmla="*/ 12192000 w 12192000"/>
              <a:gd name="connsiteY2" fmla="*/ 4038339 h 4038339"/>
              <a:gd name="connsiteX3" fmla="*/ 0 w 12192000"/>
              <a:gd name="connsiteY3" fmla="*/ 4038339 h 4038339"/>
            </a:gdLst>
            <a:ahLst/>
            <a:cxnLst/>
            <a:rect l="l" t="t" r="r" b="b"/>
            <a:pathLst>
              <a:path w="12192000" h="4038339">
                <a:moveTo>
                  <a:pt x="0" y="0"/>
                </a:moveTo>
                <a:lnTo>
                  <a:pt x="12192000" y="0"/>
                </a:lnTo>
                <a:lnTo>
                  <a:pt x="12192000" y="4038339"/>
                </a:lnTo>
                <a:lnTo>
                  <a:pt x="0" y="40383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8762230" y="974921"/>
            <a:ext cx="5049646" cy="293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01808" y="402398"/>
            <a:ext cx="2409351" cy="240935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3719830" y="3895932"/>
            <a:ext cx="2092940" cy="4521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80000">
                <a:schemeClr val="accent2"/>
              </a:gs>
            </a:gsLst>
            <a:lin ang="5400000" scaled="0"/>
          </a:gradFill>
          <a:ln w="19050" cap="sq">
            <a:noFill/>
            <a:miter/>
          </a:ln>
          <a:effectLst>
            <a:outerShdw blurRad="76200" dist="50800" dir="2700000" algn="c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3790963" y="3952826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" dist="50800" dir="2700000" algn="c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3855769" y="4008944"/>
            <a:ext cx="208720" cy="22609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366299" y="3895932"/>
            <a:ext cx="2093171" cy="4521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80000">
                <a:schemeClr val="accent1"/>
              </a:gs>
            </a:gsLst>
            <a:lin ang="5400000" scaled="0"/>
          </a:gradFill>
          <a:ln w="19050" cap="sq">
            <a:noFill/>
            <a:miter/>
          </a:ln>
          <a:effectLst>
            <a:outerShdw blurRad="76200" dist="50800" dir="2700000" algn="c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442945" y="3952826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" dist="50800" dir="2700000" algn="c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6504111" y="4013992"/>
            <a:ext cx="216000" cy="21600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4943483" y="3886584"/>
            <a:ext cx="847416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张毓恒</a:t>
            </a:r>
            <a:endParaRPr kumimoji="1" lang="zh-CN" altLang="en-US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4194204" y="3886584"/>
            <a:ext cx="1143606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答辩人：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7501074" y="3890791"/>
            <a:ext cx="1025706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2025.6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6876306" y="3898317"/>
            <a:ext cx="1028185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时间：</a:t>
            </a:r>
            <a:endParaRPr kumimoji="1"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-2247666" y="1835132"/>
            <a:ext cx="5049646" cy="293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319429" y="-1644908"/>
            <a:ext cx="3540443" cy="354044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>
            <a:off x="9350987" y="700519"/>
            <a:ext cx="2167913" cy="243766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 w="15875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251045" y="767259"/>
            <a:ext cx="142128" cy="17086"/>
          </a:xfrm>
          <a:custGeom>
            <a:avLst/>
            <a:gdLst>
              <a:gd name="connsiteX0" fmla="*/ 9267 w 161504"/>
              <a:gd name="connsiteY0" fmla="*/ 19416 h 19415"/>
              <a:gd name="connsiteX1" fmla="*/ 152238 w 161504"/>
              <a:gd name="connsiteY1" fmla="*/ 19416 h 19415"/>
              <a:gd name="connsiteX2" fmla="*/ 152238 w 161504"/>
              <a:gd name="connsiteY2" fmla="*/ 0 h 19415"/>
              <a:gd name="connsiteX3" fmla="*/ 9267 w 161504"/>
              <a:gd name="connsiteY3" fmla="*/ 0 h 19415"/>
              <a:gd name="connsiteX4" fmla="*/ 9267 w 161504"/>
              <a:gd name="connsiteY4" fmla="*/ 19416 h 19415"/>
            </a:gdLst>
            <a:ahLst/>
            <a:cxnLst/>
            <a:rect l="l" t="t" r="r" b="b"/>
            <a:pathLst>
              <a:path w="161504" h="19415">
                <a:moveTo>
                  <a:pt x="9267" y="19416"/>
                </a:move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251562" y="813858"/>
            <a:ext cx="110544" cy="17086"/>
          </a:xfrm>
          <a:custGeom>
            <a:avLst/>
            <a:gdLst>
              <a:gd name="connsiteX0" fmla="*/ 116348 w 125614"/>
              <a:gd name="connsiteY0" fmla="*/ 0 h 19415"/>
              <a:gd name="connsiteX1" fmla="*/ 9267 w 125614"/>
              <a:gd name="connsiteY1" fmla="*/ 0 h 19415"/>
              <a:gd name="connsiteX2" fmla="*/ 9267 w 125614"/>
              <a:gd name="connsiteY2" fmla="*/ 19416 h 19415"/>
              <a:gd name="connsiteX3" fmla="*/ 116348 w 125614"/>
              <a:gd name="connsiteY3" fmla="*/ 19416 h 19415"/>
              <a:gd name="connsiteX4" fmla="*/ 116348 w 125614"/>
              <a:gd name="connsiteY4" fmla="*/ 0 h 19415"/>
            </a:gdLst>
            <a:ahLst/>
            <a:cxnLst/>
            <a:rect l="l" t="t" r="r" b="b"/>
            <a:pathLst>
              <a:path w="125614" h="19415">
                <a:moveTo>
                  <a:pt x="11634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16348" y="19416"/>
                </a:lnTo>
                <a:cubicBezTo>
                  <a:pt x="128704" y="19416"/>
                  <a:pt x="128704" y="0"/>
                  <a:pt x="11634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251562" y="860458"/>
            <a:ext cx="142128" cy="17086"/>
          </a:xfrm>
          <a:custGeom>
            <a:avLst/>
            <a:gdLst>
              <a:gd name="connsiteX0" fmla="*/ 152238 w 161504"/>
              <a:gd name="connsiteY0" fmla="*/ 0 h 19415"/>
              <a:gd name="connsiteX1" fmla="*/ 9267 w 161504"/>
              <a:gd name="connsiteY1" fmla="*/ 0 h 19415"/>
              <a:gd name="connsiteX2" fmla="*/ 9267 w 161504"/>
              <a:gd name="connsiteY2" fmla="*/ 19416 h 19415"/>
              <a:gd name="connsiteX3" fmla="*/ 152238 w 161504"/>
              <a:gd name="connsiteY3" fmla="*/ 19416 h 19415"/>
              <a:gd name="connsiteX4" fmla="*/ 152238 w 161504"/>
              <a:gd name="connsiteY4" fmla="*/ 0 h 19415"/>
            </a:gdLst>
            <a:ahLst/>
            <a:cxnLst/>
            <a:rect l="l" t="t" r="r" b="b"/>
            <a:pathLst>
              <a:path w="161504" h="19415">
                <a:moveTo>
                  <a:pt x="15223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944129" y="765299"/>
            <a:ext cx="114188" cy="11420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498515" y="714062"/>
            <a:ext cx="1357027" cy="2166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Java</a:t>
            </a:r>
            <a:r>
              <a:rPr kumimoji="1" lang="zh-CN" altLang="en-US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课程设计</a:t>
            </a:r>
            <a:endParaRPr kumimoji="1" lang="zh-CN" altLang="en-US" sz="1050">
              <a:ln w="12700">
                <a:noFill/>
              </a:ln>
              <a:solidFill>
                <a:srgbClr val="FC5505">
                  <a:alpha val="100000"/>
                </a:srgbClr>
              </a:solidFill>
              <a:latin typeface="Source Han Serif SC Regular" panose="02020300000000000000" charset="-122"/>
              <a:ea typeface="Source Han Serif SC Regular" panose="02020300000000000000" charset="-122"/>
              <a:cs typeface="Source Han Serif SC Regular" panose="02020300000000000000" charset="-122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431014" y="3963868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23209" y="2073009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0378340" y="226989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273191" y="303191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2062594" y="3099757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552131" y="3385979"/>
            <a:ext cx="7137779" cy="94644"/>
            <a:chOff x="2552131" y="3385979"/>
            <a:chExt cx="7137779" cy="94644"/>
          </a:xfrm>
        </p:grpSpPr>
        <p:cxnSp>
          <p:nvCxnSpPr>
            <p:cNvPr id="30" name="标题 1"/>
            <p:cNvCxnSpPr/>
            <p:nvPr/>
          </p:nvCxnSpPr>
          <p:spPr>
            <a:xfrm>
              <a:off x="2552131" y="3433301"/>
              <a:ext cx="7137779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/>
            </a:ln>
          </p:spPr>
        </p:cxnSp>
        <p:sp>
          <p:nvSpPr>
            <p:cNvPr id="31" name="标题 1"/>
            <p:cNvSpPr txBox="1"/>
            <p:nvPr/>
          </p:nvSpPr>
          <p:spPr>
            <a:xfrm>
              <a:off x="5714229" y="3385979"/>
              <a:ext cx="750842" cy="9464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2" name="标题 1"/>
          <p:cNvSpPr txBox="1"/>
          <p:nvPr/>
        </p:nvSpPr>
        <p:spPr>
          <a:xfrm>
            <a:off x="2266878" y="1339058"/>
            <a:ext cx="7645546" cy="190706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5300">
                <a:ln w="12700">
                  <a:noFill/>
                </a:ln>
                <a:gradFill>
                  <a:gsLst>
                    <a:gs pos="0">
                      <a:srgbClr val="306EF6">
                        <a:alpha val="100000"/>
                      </a:srgbClr>
                    </a:gs>
                    <a:gs pos="80000">
                      <a:srgbClr val="063190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Java课设</a:t>
            </a:r>
            <a:r>
              <a:rPr kumimoji="1" lang="zh-CN" altLang="en-US" sz="5300">
                <a:ln w="12700">
                  <a:noFill/>
                </a:ln>
                <a:gradFill>
                  <a:gsLst>
                    <a:gs pos="0">
                      <a:srgbClr val="306EF6">
                        <a:alpha val="100000"/>
                      </a:srgbClr>
                    </a:gs>
                    <a:gs pos="80000">
                      <a:srgbClr val="063190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设计</a:t>
            </a:r>
            <a:r>
              <a:rPr kumimoji="1" lang="en-US" altLang="zh-CN" sz="5300">
                <a:ln w="12700">
                  <a:noFill/>
                </a:ln>
                <a:gradFill>
                  <a:gsLst>
                    <a:gs pos="0">
                      <a:srgbClr val="306EF6">
                        <a:alpha val="100000"/>
                      </a:srgbClr>
                    </a:gs>
                    <a:gs pos="80000">
                      <a:srgbClr val="063190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答辩汇报</a:t>
            </a:r>
            <a:endParaRPr kumimoji="1" lang="zh-CN" altLang="en-US"/>
          </a:p>
        </p:txBody>
      </p:sp>
      <p:sp>
        <p:nvSpPr>
          <p:cNvPr id="35" name="标题 1"/>
          <p:cNvSpPr txBox="1"/>
          <p:nvPr>
            <p:custDataLst>
              <p:tags r:id="rId14"/>
            </p:custDataLst>
          </p:nvPr>
        </p:nvSpPr>
        <p:spPr>
          <a:xfrm>
            <a:off x="3923665" y="4581525"/>
            <a:ext cx="4283075" cy="4521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80000">
                <a:schemeClr val="accent2"/>
              </a:gs>
            </a:gsLst>
            <a:lin ang="5400000" scaled="0"/>
          </a:gradFill>
          <a:ln w="19050" cap="sq">
            <a:noFill/>
            <a:miter/>
          </a:ln>
          <a:effectLst>
            <a:outerShdw blurRad="76200" dist="50800" dir="2700000" algn="c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>
            <p:custDataLst>
              <p:tags r:id="rId15"/>
            </p:custDataLst>
          </p:nvPr>
        </p:nvSpPr>
        <p:spPr>
          <a:xfrm>
            <a:off x="3999878" y="4638626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" dist="50800" dir="2700000" algn="c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>
            <p:custDataLst>
              <p:tags r:id="rId16"/>
            </p:custDataLst>
          </p:nvPr>
        </p:nvSpPr>
        <p:spPr>
          <a:xfrm>
            <a:off x="4064684" y="4694744"/>
            <a:ext cx="208720" cy="22609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>
            <p:custDataLst>
              <p:tags r:id="rId17"/>
            </p:custDataLst>
          </p:nvPr>
        </p:nvSpPr>
        <p:spPr>
          <a:xfrm>
            <a:off x="4367530" y="4572635"/>
            <a:ext cx="4213860" cy="458470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p>
            <a:pPr algn="l">
              <a:lnSpc>
                <a:spcPct val="10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小组成员</a:t>
            </a: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：</a:t>
            </a: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宋宇凡</a:t>
            </a: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 </a:t>
            </a: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王一飞</a:t>
            </a: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 </a:t>
            </a: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张毓恒</a:t>
            </a: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 </a:t>
            </a: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姜明昊</a:t>
            </a:r>
            <a:endParaRPr kumimoji="1" lang="zh-CN" altLang="en-US" sz="16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erif SC Regular" panose="02020300000000000000" charset="-122"/>
              <a:ea typeface="Source Han Serif SC Regular" panose="02020300000000000000" charset="-122"/>
              <a:cs typeface="Source Han Serif SC Regular" panose="02020300000000000000" charset="-122"/>
            </a:endParaRPr>
          </a:p>
        </p:txBody>
      </p:sp>
      <p:pic>
        <p:nvPicPr>
          <p:cNvPr id="40" name="图片 39" descr="xh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35280" y="260985"/>
            <a:ext cx="766445" cy="768985"/>
          </a:xfrm>
          <a:prstGeom prst="rect">
            <a:avLst/>
          </a:prstGeom>
        </p:spPr>
      </p:pic>
      <p:pic>
        <p:nvPicPr>
          <p:cNvPr id="41" name="图片 40" descr="newlogo24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525905" y="202565"/>
            <a:ext cx="906145" cy="906145"/>
          </a:xfrm>
          <a:prstGeom prst="rect">
            <a:avLst/>
          </a:prstGeom>
        </p:spPr>
      </p:pic>
      <p:sp>
        <p:nvSpPr>
          <p:cNvPr id="42" name="乘号 41"/>
          <p:cNvSpPr/>
          <p:nvPr/>
        </p:nvSpPr>
        <p:spPr>
          <a:xfrm>
            <a:off x="1199515" y="487680"/>
            <a:ext cx="326390" cy="326390"/>
          </a:xfrm>
          <a:prstGeom prst="mathMultiply">
            <a:avLst/>
          </a:prstGeom>
          <a:solidFill>
            <a:schemeClr val="accent1">
              <a:lumMod val="40000"/>
              <a:lumOff val="60000"/>
            </a:schemeClr>
          </a:solidFill>
          <a:ln cmpd="sng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t="19095" b="22839"/>
          <a:stretch>
            <a:fillRect/>
          </a:stretch>
        </p:blipFill>
        <p:spPr>
          <a:xfrm>
            <a:off x="0" y="2819661"/>
            <a:ext cx="12192000" cy="4038339"/>
          </a:xfrm>
          <a:custGeom>
            <a:avLst/>
            <a:gdLst>
              <a:gd name="connsiteX0" fmla="*/ 0 w 12192000"/>
              <a:gd name="connsiteY0" fmla="*/ 0 h 4038339"/>
              <a:gd name="connsiteX1" fmla="*/ 12192000 w 12192000"/>
              <a:gd name="connsiteY1" fmla="*/ 0 h 4038339"/>
              <a:gd name="connsiteX2" fmla="*/ 12192000 w 12192000"/>
              <a:gd name="connsiteY2" fmla="*/ 4038339 h 4038339"/>
              <a:gd name="connsiteX3" fmla="*/ 0 w 12192000"/>
              <a:gd name="connsiteY3" fmla="*/ 4038339 h 4038339"/>
            </a:gdLst>
            <a:ahLst/>
            <a:cxnLst/>
            <a:rect l="l" t="t" r="r" b="b"/>
            <a:pathLst>
              <a:path w="12192000" h="4038339">
                <a:moveTo>
                  <a:pt x="0" y="0"/>
                </a:moveTo>
                <a:lnTo>
                  <a:pt x="12192000" y="0"/>
                </a:lnTo>
                <a:lnTo>
                  <a:pt x="12192000" y="4038339"/>
                </a:lnTo>
                <a:lnTo>
                  <a:pt x="0" y="40383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8762230" y="974921"/>
            <a:ext cx="5049646" cy="293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01808" y="402398"/>
            <a:ext cx="2409351" cy="240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-2247666" y="1835132"/>
            <a:ext cx="5049646" cy="2934837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319429" y="-1644908"/>
            <a:ext cx="3540443" cy="354044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9350987" y="700519"/>
            <a:ext cx="2167913" cy="243766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 w="15875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251045" y="767259"/>
            <a:ext cx="142128" cy="17086"/>
          </a:xfrm>
          <a:custGeom>
            <a:avLst/>
            <a:gdLst>
              <a:gd name="connsiteX0" fmla="*/ 9267 w 161504"/>
              <a:gd name="connsiteY0" fmla="*/ 19416 h 19415"/>
              <a:gd name="connsiteX1" fmla="*/ 152238 w 161504"/>
              <a:gd name="connsiteY1" fmla="*/ 19416 h 19415"/>
              <a:gd name="connsiteX2" fmla="*/ 152238 w 161504"/>
              <a:gd name="connsiteY2" fmla="*/ 0 h 19415"/>
              <a:gd name="connsiteX3" fmla="*/ 9267 w 161504"/>
              <a:gd name="connsiteY3" fmla="*/ 0 h 19415"/>
              <a:gd name="connsiteX4" fmla="*/ 9267 w 161504"/>
              <a:gd name="connsiteY4" fmla="*/ 19416 h 19415"/>
            </a:gdLst>
            <a:ahLst/>
            <a:cxnLst/>
            <a:rect l="l" t="t" r="r" b="b"/>
            <a:pathLst>
              <a:path w="161504" h="19415">
                <a:moveTo>
                  <a:pt x="9267" y="19416"/>
                </a:move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251562" y="813858"/>
            <a:ext cx="110544" cy="17086"/>
          </a:xfrm>
          <a:custGeom>
            <a:avLst/>
            <a:gdLst>
              <a:gd name="connsiteX0" fmla="*/ 116348 w 125614"/>
              <a:gd name="connsiteY0" fmla="*/ 0 h 19415"/>
              <a:gd name="connsiteX1" fmla="*/ 9267 w 125614"/>
              <a:gd name="connsiteY1" fmla="*/ 0 h 19415"/>
              <a:gd name="connsiteX2" fmla="*/ 9267 w 125614"/>
              <a:gd name="connsiteY2" fmla="*/ 19416 h 19415"/>
              <a:gd name="connsiteX3" fmla="*/ 116348 w 125614"/>
              <a:gd name="connsiteY3" fmla="*/ 19416 h 19415"/>
              <a:gd name="connsiteX4" fmla="*/ 116348 w 125614"/>
              <a:gd name="connsiteY4" fmla="*/ 0 h 19415"/>
            </a:gdLst>
            <a:ahLst/>
            <a:cxnLst/>
            <a:rect l="l" t="t" r="r" b="b"/>
            <a:pathLst>
              <a:path w="125614" h="19415">
                <a:moveTo>
                  <a:pt x="11634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16348" y="19416"/>
                </a:lnTo>
                <a:cubicBezTo>
                  <a:pt x="128704" y="19416"/>
                  <a:pt x="128704" y="0"/>
                  <a:pt x="11634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251562" y="860458"/>
            <a:ext cx="142128" cy="17086"/>
          </a:xfrm>
          <a:custGeom>
            <a:avLst/>
            <a:gdLst>
              <a:gd name="connsiteX0" fmla="*/ 152238 w 161504"/>
              <a:gd name="connsiteY0" fmla="*/ 0 h 19415"/>
              <a:gd name="connsiteX1" fmla="*/ 9267 w 161504"/>
              <a:gd name="connsiteY1" fmla="*/ 0 h 19415"/>
              <a:gd name="connsiteX2" fmla="*/ 9267 w 161504"/>
              <a:gd name="connsiteY2" fmla="*/ 19416 h 19415"/>
              <a:gd name="connsiteX3" fmla="*/ 152238 w 161504"/>
              <a:gd name="connsiteY3" fmla="*/ 19416 h 19415"/>
              <a:gd name="connsiteX4" fmla="*/ 152238 w 161504"/>
              <a:gd name="connsiteY4" fmla="*/ 0 h 19415"/>
            </a:gdLst>
            <a:ahLst/>
            <a:cxnLst/>
            <a:rect l="l" t="t" r="r" b="b"/>
            <a:pathLst>
              <a:path w="161504" h="19415">
                <a:moveTo>
                  <a:pt x="15223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944129" y="765299"/>
            <a:ext cx="114188" cy="11420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498515" y="714062"/>
            <a:ext cx="1357027" cy="2166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Java</a:t>
            </a:r>
            <a:r>
              <a:rPr kumimoji="1" lang="zh-CN" altLang="en-US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课程设计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1014" y="3963868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23209" y="2073009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78340" y="226989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273191" y="303191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62594" y="3099757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889250" y="3693569"/>
            <a:ext cx="6400800" cy="94644"/>
            <a:chOff x="2889250" y="3693569"/>
            <a:chExt cx="6400800" cy="94644"/>
          </a:xfrm>
        </p:grpSpPr>
        <p:cxnSp>
          <p:nvCxnSpPr>
            <p:cNvPr id="20" name="标题 1"/>
            <p:cNvCxnSpPr/>
            <p:nvPr/>
          </p:nvCxnSpPr>
          <p:spPr>
            <a:xfrm>
              <a:off x="2889250" y="3740891"/>
              <a:ext cx="6400800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/>
            </a:ln>
          </p:spPr>
        </p:cxnSp>
        <p:sp>
          <p:nvSpPr>
            <p:cNvPr id="21" name="标题 1"/>
            <p:cNvSpPr txBox="1"/>
            <p:nvPr/>
          </p:nvSpPr>
          <p:spPr>
            <a:xfrm>
              <a:off x="5714229" y="3693569"/>
              <a:ext cx="750842" cy="9464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4342023" y="928338"/>
            <a:ext cx="3495254" cy="94662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572030" y="894270"/>
            <a:ext cx="1992872" cy="91445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454811" y="481314"/>
            <a:ext cx="1411674" cy="176068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595290" y="1988820"/>
            <a:ext cx="7001420" cy="155448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资产管理系统</a:t>
            </a:r>
            <a:endParaRPr kumimoji="1" lang="zh-CN" altLang="en-US"/>
          </a:p>
        </p:txBody>
      </p:sp>
      <p:pic>
        <p:nvPicPr>
          <p:cNvPr id="34" name="图片 33" descr="x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15" y="271145"/>
            <a:ext cx="1064895" cy="10680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16323" y="3710846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30200" dist="1905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95604" y="4044724"/>
            <a:ext cx="395901" cy="327466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218438" y="3710846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40000"/>
                  <a:lumOff val="6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721157" y="4001771"/>
            <a:ext cx="356648" cy="386337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476488" y="1954346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30200" dist="1905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991342" y="2279066"/>
            <a:ext cx="324756" cy="370883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078604" y="1954346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40000"/>
                  <a:lumOff val="6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03059" y="2264323"/>
            <a:ext cx="400367" cy="40036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123167" y="2794592"/>
            <a:ext cx="12700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50800" tIns="50800" rIns="50800" bIns="5080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215251" y="2202781"/>
            <a:ext cx="134173" cy="134174"/>
          </a:xfrm>
          <a:prstGeom prst="ellipse">
            <a:avLst/>
          </a:pr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55086" y="4087858"/>
            <a:ext cx="134173" cy="134174"/>
          </a:xfrm>
          <a:prstGeom prst="ellipse">
            <a:avLst/>
          </a:pr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687733" y="4087858"/>
            <a:ext cx="134174" cy="134174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525870" y="2202781"/>
            <a:ext cx="134173" cy="134174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565613" y="2794592"/>
            <a:ext cx="12700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50800" tIns="50800" rIns="50800" bIns="5080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240720" y="4570884"/>
            <a:ext cx="12700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50800" tIns="50800" rIns="50800" bIns="5080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83166" y="4570884"/>
            <a:ext cx="1270000" cy="355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50800" tIns="50800" rIns="50800" bIns="5080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24869" y="1982848"/>
            <a:ext cx="26161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6319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资产信息管理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37569" y="2389248"/>
            <a:ext cx="2603498" cy="1195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资产数据操作
管理资产基本信息，支持添加、修改、删除与查询，满足资产全生命周期管理需求。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815469" y="4002148"/>
            <a:ext cx="26161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6319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资产操作管理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828169" y="4408548"/>
            <a:ext cx="2603498" cy="1195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领用归还报废
实现资产领用、归还与报废管理，记录操作流水，便于资产状态跟踪与统计分析。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724269" y="4002148"/>
            <a:ext cx="26161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系统管理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736969" y="4408548"/>
            <a:ext cx="2603498" cy="1195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分类信息维护
维护资产分类信息数据字典，为资产分类管理提供基础数据支持。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644769" y="1982848"/>
            <a:ext cx="2616198" cy="4204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人员信息管理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7657469" y="2389248"/>
            <a:ext cx="2603498" cy="1195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关联人员信息
管理设备使用人员信息，便于资产领用、归还等操作追溯，确保资产管理责任明确。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功能模块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520560" y="1854320"/>
            <a:ext cx="835647" cy="836258"/>
          </a:xfrm>
          <a:custGeom>
            <a:avLst/>
            <a:gdLst>
              <a:gd name="connsiteX0" fmla="*/ 835648 w 835647"/>
              <a:gd name="connsiteY0" fmla="*/ 836259 h 836258"/>
              <a:gd name="connsiteX1" fmla="*/ 0 w 835647"/>
              <a:gd name="connsiteY1" fmla="*/ 836259 h 836258"/>
              <a:gd name="connsiteX2" fmla="*/ 0 w 835647"/>
              <a:gd name="connsiteY2" fmla="*/ 0 h 836258"/>
              <a:gd name="connsiteX3" fmla="*/ 835648 w 835647"/>
              <a:gd name="connsiteY3" fmla="*/ 0 h 836258"/>
              <a:gd name="connsiteX4" fmla="*/ 29976 w 835647"/>
              <a:gd name="connsiteY4" fmla="*/ 805671 h 836258"/>
              <a:gd name="connsiteX5" fmla="*/ 805060 w 835647"/>
              <a:gd name="connsiteY5" fmla="*/ 805671 h 836258"/>
              <a:gd name="connsiteX6" fmla="*/ 805060 w 835647"/>
              <a:gd name="connsiteY6" fmla="*/ 30587 h 836258"/>
              <a:gd name="connsiteX7" fmla="*/ 29976 w 835647"/>
              <a:gd name="connsiteY7" fmla="*/ 30587 h 836258"/>
            </a:gdLst>
            <a:ahLst/>
            <a:cxnLst/>
            <a:rect l="l" t="t" r="r" b="b"/>
            <a:pathLst>
              <a:path w="835647" h="836258">
                <a:moveTo>
                  <a:pt x="835648" y="836259"/>
                </a:moveTo>
                <a:lnTo>
                  <a:pt x="0" y="836259"/>
                </a:lnTo>
                <a:lnTo>
                  <a:pt x="0" y="0"/>
                </a:lnTo>
                <a:lnTo>
                  <a:pt x="835648" y="0"/>
                </a:lnTo>
                <a:close/>
                <a:moveTo>
                  <a:pt x="29976" y="805671"/>
                </a:moveTo>
                <a:lnTo>
                  <a:pt x="805060" y="805671"/>
                </a:lnTo>
                <a:lnTo>
                  <a:pt x="805060" y="30587"/>
                </a:lnTo>
                <a:lnTo>
                  <a:pt x="29976" y="305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37036" y="2076384"/>
            <a:ext cx="392130" cy="392130"/>
          </a:xfrm>
          <a:custGeom>
            <a:avLst/>
            <a:gdLst>
              <a:gd name="connsiteX0" fmla="*/ 0 w 392130"/>
              <a:gd name="connsiteY0" fmla="*/ 0 h 392130"/>
              <a:gd name="connsiteX1" fmla="*/ 392131 w 392130"/>
              <a:gd name="connsiteY1" fmla="*/ 0 h 392130"/>
              <a:gd name="connsiteX2" fmla="*/ 392131 w 392130"/>
              <a:gd name="connsiteY2" fmla="*/ 392130 h 392130"/>
              <a:gd name="connsiteX3" fmla="*/ 0 w 392130"/>
              <a:gd name="connsiteY3" fmla="*/ 392130 h 392130"/>
            </a:gdLst>
            <a:ahLst/>
            <a:cxnLst/>
            <a:rect l="l" t="t" r="r" b="b"/>
            <a:pathLst>
              <a:path w="392130" h="392130">
                <a:moveTo>
                  <a:pt x="0" y="0"/>
                </a:moveTo>
                <a:lnTo>
                  <a:pt x="392131" y="0"/>
                </a:lnTo>
                <a:lnTo>
                  <a:pt x="392131" y="392130"/>
                </a:lnTo>
                <a:lnTo>
                  <a:pt x="0" y="39213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19948" y="2169981"/>
            <a:ext cx="108279" cy="216558"/>
          </a:xfrm>
          <a:custGeom>
            <a:avLst/>
            <a:gdLst>
              <a:gd name="connsiteX0" fmla="*/ 108279 w 108279"/>
              <a:gd name="connsiteY0" fmla="*/ 108279 h 216558"/>
              <a:gd name="connsiteX1" fmla="*/ 0 w 108279"/>
              <a:gd name="connsiteY1" fmla="*/ 0 h 216558"/>
              <a:gd name="connsiteX2" fmla="*/ 0 w 108279"/>
              <a:gd name="connsiteY2" fmla="*/ 216559 h 216558"/>
              <a:gd name="connsiteX3" fmla="*/ 108279 w 108279"/>
              <a:gd name="connsiteY3" fmla="*/ 108279 h 216558"/>
            </a:gdLst>
            <a:ahLst/>
            <a:cxnLst/>
            <a:rect l="l" t="t" r="r" b="b"/>
            <a:pathLst>
              <a:path w="108279" h="216558">
                <a:moveTo>
                  <a:pt x="108279" y="108279"/>
                </a:moveTo>
                <a:lnTo>
                  <a:pt x="0" y="0"/>
                </a:lnTo>
                <a:lnTo>
                  <a:pt x="0" y="216559"/>
                </a:lnTo>
                <a:lnTo>
                  <a:pt x="108279" y="108279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730436" y="2084636"/>
            <a:ext cx="415894" cy="391990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20560" y="3818856"/>
            <a:ext cx="835647" cy="836258"/>
          </a:xfrm>
          <a:custGeom>
            <a:avLst/>
            <a:gdLst>
              <a:gd name="connsiteX0" fmla="*/ 835648 w 835647"/>
              <a:gd name="connsiteY0" fmla="*/ 836259 h 836258"/>
              <a:gd name="connsiteX1" fmla="*/ 0 w 835647"/>
              <a:gd name="connsiteY1" fmla="*/ 836259 h 836258"/>
              <a:gd name="connsiteX2" fmla="*/ 0 w 835647"/>
              <a:gd name="connsiteY2" fmla="*/ 0 h 836258"/>
              <a:gd name="connsiteX3" fmla="*/ 835648 w 835647"/>
              <a:gd name="connsiteY3" fmla="*/ 0 h 836258"/>
              <a:gd name="connsiteX4" fmla="*/ 29976 w 835647"/>
              <a:gd name="connsiteY4" fmla="*/ 805671 h 836258"/>
              <a:gd name="connsiteX5" fmla="*/ 805060 w 835647"/>
              <a:gd name="connsiteY5" fmla="*/ 805671 h 836258"/>
              <a:gd name="connsiteX6" fmla="*/ 805060 w 835647"/>
              <a:gd name="connsiteY6" fmla="*/ 30587 h 836258"/>
              <a:gd name="connsiteX7" fmla="*/ 29976 w 835647"/>
              <a:gd name="connsiteY7" fmla="*/ 30587 h 836258"/>
            </a:gdLst>
            <a:ahLst/>
            <a:cxnLst/>
            <a:rect l="l" t="t" r="r" b="b"/>
            <a:pathLst>
              <a:path w="835647" h="836258">
                <a:moveTo>
                  <a:pt x="835648" y="836259"/>
                </a:moveTo>
                <a:lnTo>
                  <a:pt x="0" y="836259"/>
                </a:lnTo>
                <a:lnTo>
                  <a:pt x="0" y="0"/>
                </a:lnTo>
                <a:lnTo>
                  <a:pt x="835648" y="0"/>
                </a:lnTo>
                <a:close/>
                <a:moveTo>
                  <a:pt x="29976" y="805671"/>
                </a:moveTo>
                <a:lnTo>
                  <a:pt x="805060" y="805671"/>
                </a:lnTo>
                <a:lnTo>
                  <a:pt x="805060" y="30587"/>
                </a:lnTo>
                <a:lnTo>
                  <a:pt x="29976" y="305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7036" y="4040920"/>
            <a:ext cx="392130" cy="392130"/>
          </a:xfrm>
          <a:custGeom>
            <a:avLst/>
            <a:gdLst>
              <a:gd name="connsiteX0" fmla="*/ 0 w 392130"/>
              <a:gd name="connsiteY0" fmla="*/ 0 h 392130"/>
              <a:gd name="connsiteX1" fmla="*/ 392131 w 392130"/>
              <a:gd name="connsiteY1" fmla="*/ 0 h 392130"/>
              <a:gd name="connsiteX2" fmla="*/ 392131 w 392130"/>
              <a:gd name="connsiteY2" fmla="*/ 392130 h 392130"/>
              <a:gd name="connsiteX3" fmla="*/ 0 w 392130"/>
              <a:gd name="connsiteY3" fmla="*/ 392130 h 392130"/>
            </a:gdLst>
            <a:ahLst/>
            <a:cxnLst/>
            <a:rect l="l" t="t" r="r" b="b"/>
            <a:pathLst>
              <a:path w="392130" h="392130">
                <a:moveTo>
                  <a:pt x="0" y="0"/>
                </a:moveTo>
                <a:lnTo>
                  <a:pt x="392131" y="0"/>
                </a:lnTo>
                <a:lnTo>
                  <a:pt x="392131" y="392130"/>
                </a:lnTo>
                <a:lnTo>
                  <a:pt x="0" y="39213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519948" y="4134517"/>
            <a:ext cx="108279" cy="216558"/>
          </a:xfrm>
          <a:custGeom>
            <a:avLst/>
            <a:gdLst>
              <a:gd name="connsiteX0" fmla="*/ 108279 w 108279"/>
              <a:gd name="connsiteY0" fmla="*/ 108279 h 216558"/>
              <a:gd name="connsiteX1" fmla="*/ 0 w 108279"/>
              <a:gd name="connsiteY1" fmla="*/ 0 h 216558"/>
              <a:gd name="connsiteX2" fmla="*/ 0 w 108279"/>
              <a:gd name="connsiteY2" fmla="*/ 216559 h 216558"/>
              <a:gd name="connsiteX3" fmla="*/ 108279 w 108279"/>
              <a:gd name="connsiteY3" fmla="*/ 108279 h 216558"/>
            </a:gdLst>
            <a:ahLst/>
            <a:cxnLst/>
            <a:rect l="l" t="t" r="r" b="b"/>
            <a:pathLst>
              <a:path w="108279" h="216558">
                <a:moveTo>
                  <a:pt x="108279" y="108279"/>
                </a:moveTo>
                <a:lnTo>
                  <a:pt x="0" y="0"/>
                </a:lnTo>
                <a:lnTo>
                  <a:pt x="0" y="216559"/>
                </a:lnTo>
                <a:lnTo>
                  <a:pt x="108279" y="108279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30466" y="4037220"/>
            <a:ext cx="415834" cy="41589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0972" y="1854320"/>
            <a:ext cx="835647" cy="836258"/>
          </a:xfrm>
          <a:custGeom>
            <a:avLst/>
            <a:gdLst>
              <a:gd name="connsiteX0" fmla="*/ 835648 w 835647"/>
              <a:gd name="connsiteY0" fmla="*/ 836259 h 836258"/>
              <a:gd name="connsiteX1" fmla="*/ 0 w 835647"/>
              <a:gd name="connsiteY1" fmla="*/ 836259 h 836258"/>
              <a:gd name="connsiteX2" fmla="*/ 0 w 835647"/>
              <a:gd name="connsiteY2" fmla="*/ 0 h 836258"/>
              <a:gd name="connsiteX3" fmla="*/ 835648 w 835647"/>
              <a:gd name="connsiteY3" fmla="*/ 0 h 836258"/>
              <a:gd name="connsiteX4" fmla="*/ 29976 w 835647"/>
              <a:gd name="connsiteY4" fmla="*/ 805671 h 836258"/>
              <a:gd name="connsiteX5" fmla="*/ 805060 w 835647"/>
              <a:gd name="connsiteY5" fmla="*/ 805671 h 836258"/>
              <a:gd name="connsiteX6" fmla="*/ 805060 w 835647"/>
              <a:gd name="connsiteY6" fmla="*/ 30587 h 836258"/>
              <a:gd name="connsiteX7" fmla="*/ 29976 w 835647"/>
              <a:gd name="connsiteY7" fmla="*/ 30587 h 836258"/>
            </a:gdLst>
            <a:ahLst/>
            <a:cxnLst/>
            <a:rect l="l" t="t" r="r" b="b"/>
            <a:pathLst>
              <a:path w="835647" h="836258">
                <a:moveTo>
                  <a:pt x="835648" y="836259"/>
                </a:moveTo>
                <a:lnTo>
                  <a:pt x="0" y="836259"/>
                </a:lnTo>
                <a:lnTo>
                  <a:pt x="0" y="0"/>
                </a:lnTo>
                <a:lnTo>
                  <a:pt x="835648" y="0"/>
                </a:lnTo>
                <a:close/>
                <a:moveTo>
                  <a:pt x="29976" y="805671"/>
                </a:moveTo>
                <a:lnTo>
                  <a:pt x="805060" y="805671"/>
                </a:lnTo>
                <a:lnTo>
                  <a:pt x="805060" y="30587"/>
                </a:lnTo>
                <a:lnTo>
                  <a:pt x="29976" y="305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317448" y="2076384"/>
            <a:ext cx="392130" cy="392130"/>
          </a:xfrm>
          <a:custGeom>
            <a:avLst/>
            <a:gdLst>
              <a:gd name="connsiteX0" fmla="*/ 0 w 392130"/>
              <a:gd name="connsiteY0" fmla="*/ 0 h 392130"/>
              <a:gd name="connsiteX1" fmla="*/ 392131 w 392130"/>
              <a:gd name="connsiteY1" fmla="*/ 0 h 392130"/>
              <a:gd name="connsiteX2" fmla="*/ 392131 w 392130"/>
              <a:gd name="connsiteY2" fmla="*/ 392130 h 392130"/>
              <a:gd name="connsiteX3" fmla="*/ 0 w 392130"/>
              <a:gd name="connsiteY3" fmla="*/ 392130 h 392130"/>
            </a:gdLst>
            <a:ahLst/>
            <a:cxnLst/>
            <a:rect l="l" t="t" r="r" b="b"/>
            <a:pathLst>
              <a:path w="392130" h="392130">
                <a:moveTo>
                  <a:pt x="0" y="0"/>
                </a:moveTo>
                <a:lnTo>
                  <a:pt x="392131" y="0"/>
                </a:lnTo>
                <a:lnTo>
                  <a:pt x="392131" y="392130"/>
                </a:lnTo>
                <a:lnTo>
                  <a:pt x="0" y="39213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00360" y="2169981"/>
            <a:ext cx="108279" cy="216558"/>
          </a:xfrm>
          <a:custGeom>
            <a:avLst/>
            <a:gdLst>
              <a:gd name="connsiteX0" fmla="*/ 108279 w 108279"/>
              <a:gd name="connsiteY0" fmla="*/ 108279 h 216558"/>
              <a:gd name="connsiteX1" fmla="*/ 0 w 108279"/>
              <a:gd name="connsiteY1" fmla="*/ 0 h 216558"/>
              <a:gd name="connsiteX2" fmla="*/ 0 w 108279"/>
              <a:gd name="connsiteY2" fmla="*/ 216559 h 216558"/>
              <a:gd name="connsiteX3" fmla="*/ 108279 w 108279"/>
              <a:gd name="connsiteY3" fmla="*/ 108279 h 216558"/>
            </a:gdLst>
            <a:ahLst/>
            <a:cxnLst/>
            <a:rect l="l" t="t" r="r" b="b"/>
            <a:pathLst>
              <a:path w="108279" h="216558">
                <a:moveTo>
                  <a:pt x="108279" y="108279"/>
                </a:moveTo>
                <a:lnTo>
                  <a:pt x="0" y="0"/>
                </a:lnTo>
                <a:lnTo>
                  <a:pt x="0" y="216559"/>
                </a:lnTo>
                <a:lnTo>
                  <a:pt x="108279" y="108279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718814" y="2072684"/>
            <a:ext cx="399962" cy="415894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500972" y="3818856"/>
            <a:ext cx="835647" cy="836258"/>
          </a:xfrm>
          <a:custGeom>
            <a:avLst/>
            <a:gdLst>
              <a:gd name="connsiteX0" fmla="*/ 835648 w 835647"/>
              <a:gd name="connsiteY0" fmla="*/ 836259 h 836258"/>
              <a:gd name="connsiteX1" fmla="*/ 0 w 835647"/>
              <a:gd name="connsiteY1" fmla="*/ 836259 h 836258"/>
              <a:gd name="connsiteX2" fmla="*/ 0 w 835647"/>
              <a:gd name="connsiteY2" fmla="*/ 0 h 836258"/>
              <a:gd name="connsiteX3" fmla="*/ 835648 w 835647"/>
              <a:gd name="connsiteY3" fmla="*/ 0 h 836258"/>
              <a:gd name="connsiteX4" fmla="*/ 29976 w 835647"/>
              <a:gd name="connsiteY4" fmla="*/ 805671 h 836258"/>
              <a:gd name="connsiteX5" fmla="*/ 805060 w 835647"/>
              <a:gd name="connsiteY5" fmla="*/ 805671 h 836258"/>
              <a:gd name="connsiteX6" fmla="*/ 805060 w 835647"/>
              <a:gd name="connsiteY6" fmla="*/ 30587 h 836258"/>
              <a:gd name="connsiteX7" fmla="*/ 29976 w 835647"/>
              <a:gd name="connsiteY7" fmla="*/ 30587 h 836258"/>
            </a:gdLst>
            <a:ahLst/>
            <a:cxnLst/>
            <a:rect l="l" t="t" r="r" b="b"/>
            <a:pathLst>
              <a:path w="835647" h="836258">
                <a:moveTo>
                  <a:pt x="835648" y="836259"/>
                </a:moveTo>
                <a:lnTo>
                  <a:pt x="0" y="836259"/>
                </a:lnTo>
                <a:lnTo>
                  <a:pt x="0" y="0"/>
                </a:lnTo>
                <a:lnTo>
                  <a:pt x="835648" y="0"/>
                </a:lnTo>
                <a:close/>
                <a:moveTo>
                  <a:pt x="29976" y="805671"/>
                </a:moveTo>
                <a:lnTo>
                  <a:pt x="805060" y="805671"/>
                </a:lnTo>
                <a:lnTo>
                  <a:pt x="805060" y="30587"/>
                </a:lnTo>
                <a:lnTo>
                  <a:pt x="29976" y="305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317448" y="4040920"/>
            <a:ext cx="392130" cy="392130"/>
          </a:xfrm>
          <a:custGeom>
            <a:avLst/>
            <a:gdLst>
              <a:gd name="connsiteX0" fmla="*/ 0 w 392130"/>
              <a:gd name="connsiteY0" fmla="*/ 0 h 392130"/>
              <a:gd name="connsiteX1" fmla="*/ 392131 w 392130"/>
              <a:gd name="connsiteY1" fmla="*/ 0 h 392130"/>
              <a:gd name="connsiteX2" fmla="*/ 392131 w 392130"/>
              <a:gd name="connsiteY2" fmla="*/ 392130 h 392130"/>
              <a:gd name="connsiteX3" fmla="*/ 0 w 392130"/>
              <a:gd name="connsiteY3" fmla="*/ 392130 h 392130"/>
            </a:gdLst>
            <a:ahLst/>
            <a:cxnLst/>
            <a:rect l="l" t="t" r="r" b="b"/>
            <a:pathLst>
              <a:path w="392130" h="392130">
                <a:moveTo>
                  <a:pt x="0" y="0"/>
                </a:moveTo>
                <a:lnTo>
                  <a:pt x="392131" y="0"/>
                </a:lnTo>
                <a:lnTo>
                  <a:pt x="392131" y="392130"/>
                </a:lnTo>
                <a:lnTo>
                  <a:pt x="0" y="39213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500360" y="4134517"/>
            <a:ext cx="108279" cy="216558"/>
          </a:xfrm>
          <a:custGeom>
            <a:avLst/>
            <a:gdLst>
              <a:gd name="connsiteX0" fmla="*/ 108279 w 108279"/>
              <a:gd name="connsiteY0" fmla="*/ 108279 h 216558"/>
              <a:gd name="connsiteX1" fmla="*/ 0 w 108279"/>
              <a:gd name="connsiteY1" fmla="*/ 0 h 216558"/>
              <a:gd name="connsiteX2" fmla="*/ 0 w 108279"/>
              <a:gd name="connsiteY2" fmla="*/ 216559 h 216558"/>
              <a:gd name="connsiteX3" fmla="*/ 108279 w 108279"/>
              <a:gd name="connsiteY3" fmla="*/ 108279 h 216558"/>
            </a:gdLst>
            <a:ahLst/>
            <a:cxnLst/>
            <a:rect l="l" t="t" r="r" b="b"/>
            <a:pathLst>
              <a:path w="108279" h="216558">
                <a:moveTo>
                  <a:pt x="108279" y="108279"/>
                </a:moveTo>
                <a:lnTo>
                  <a:pt x="0" y="0"/>
                </a:lnTo>
                <a:lnTo>
                  <a:pt x="0" y="216559"/>
                </a:lnTo>
                <a:lnTo>
                  <a:pt x="108279" y="108279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736709" y="4037219"/>
            <a:ext cx="364172" cy="41589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500166" y="2234653"/>
            <a:ext cx="3586934" cy="114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简洁操作界面
设计主控制台界面，集成工具栏与菜单树，方便用户快速操作与功能切换。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500167" y="1855619"/>
            <a:ext cx="3586933" cy="3497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6319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界面设计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500166" y="4203153"/>
            <a:ext cx="3586934" cy="114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代码实现
编写PersonManagementFrame、AssetManagementFrame等Java类，实现各功能模块，完成系统构建。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500167" y="3824119"/>
            <a:ext cx="3586933" cy="3497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6319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功能实现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509066" y="4190453"/>
            <a:ext cx="3586934" cy="114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规范数据存储
设计资产类别表、资产表等，确保资产数据存储规范、查询高效。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509067" y="3811419"/>
            <a:ext cx="3586933" cy="3497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6319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数据库设计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509066" y="2234653"/>
            <a:ext cx="3586934" cy="114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明确资产需求
分析高校资产管理业务流程，确定系统功能模块，确保系统满足资产管理需求。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2509067" y="1855619"/>
            <a:ext cx="3586933" cy="3497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6319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需求分析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构建过程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t="19095" b="22839"/>
          <a:stretch>
            <a:fillRect/>
          </a:stretch>
        </p:blipFill>
        <p:spPr>
          <a:xfrm>
            <a:off x="0" y="2819661"/>
            <a:ext cx="12192000" cy="4038339"/>
          </a:xfrm>
          <a:custGeom>
            <a:avLst/>
            <a:gdLst>
              <a:gd name="connsiteX0" fmla="*/ 0 w 12192000"/>
              <a:gd name="connsiteY0" fmla="*/ 0 h 4038339"/>
              <a:gd name="connsiteX1" fmla="*/ 12192000 w 12192000"/>
              <a:gd name="connsiteY1" fmla="*/ 0 h 4038339"/>
              <a:gd name="connsiteX2" fmla="*/ 12192000 w 12192000"/>
              <a:gd name="connsiteY2" fmla="*/ 4038339 h 4038339"/>
              <a:gd name="connsiteX3" fmla="*/ 0 w 12192000"/>
              <a:gd name="connsiteY3" fmla="*/ 4038339 h 4038339"/>
            </a:gdLst>
            <a:ahLst/>
            <a:cxnLst/>
            <a:rect l="l" t="t" r="r" b="b"/>
            <a:pathLst>
              <a:path w="12192000" h="4038339">
                <a:moveTo>
                  <a:pt x="0" y="0"/>
                </a:moveTo>
                <a:lnTo>
                  <a:pt x="12192000" y="0"/>
                </a:lnTo>
                <a:lnTo>
                  <a:pt x="12192000" y="4038339"/>
                </a:lnTo>
                <a:lnTo>
                  <a:pt x="0" y="40383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8762230" y="974921"/>
            <a:ext cx="5049646" cy="293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01808" y="402398"/>
            <a:ext cx="2409351" cy="240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-2247666" y="1835132"/>
            <a:ext cx="5049646" cy="2934837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319429" y="-1644908"/>
            <a:ext cx="3540443" cy="354044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9350987" y="700519"/>
            <a:ext cx="2167913" cy="243766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 w="15875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251045" y="767259"/>
            <a:ext cx="142128" cy="17086"/>
          </a:xfrm>
          <a:custGeom>
            <a:avLst/>
            <a:gdLst>
              <a:gd name="connsiteX0" fmla="*/ 9267 w 161504"/>
              <a:gd name="connsiteY0" fmla="*/ 19416 h 19415"/>
              <a:gd name="connsiteX1" fmla="*/ 152238 w 161504"/>
              <a:gd name="connsiteY1" fmla="*/ 19416 h 19415"/>
              <a:gd name="connsiteX2" fmla="*/ 152238 w 161504"/>
              <a:gd name="connsiteY2" fmla="*/ 0 h 19415"/>
              <a:gd name="connsiteX3" fmla="*/ 9267 w 161504"/>
              <a:gd name="connsiteY3" fmla="*/ 0 h 19415"/>
              <a:gd name="connsiteX4" fmla="*/ 9267 w 161504"/>
              <a:gd name="connsiteY4" fmla="*/ 19416 h 19415"/>
            </a:gdLst>
            <a:ahLst/>
            <a:cxnLst/>
            <a:rect l="l" t="t" r="r" b="b"/>
            <a:pathLst>
              <a:path w="161504" h="19415">
                <a:moveTo>
                  <a:pt x="9267" y="19416"/>
                </a:move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251562" y="813858"/>
            <a:ext cx="110544" cy="17086"/>
          </a:xfrm>
          <a:custGeom>
            <a:avLst/>
            <a:gdLst>
              <a:gd name="connsiteX0" fmla="*/ 116348 w 125614"/>
              <a:gd name="connsiteY0" fmla="*/ 0 h 19415"/>
              <a:gd name="connsiteX1" fmla="*/ 9267 w 125614"/>
              <a:gd name="connsiteY1" fmla="*/ 0 h 19415"/>
              <a:gd name="connsiteX2" fmla="*/ 9267 w 125614"/>
              <a:gd name="connsiteY2" fmla="*/ 19416 h 19415"/>
              <a:gd name="connsiteX3" fmla="*/ 116348 w 125614"/>
              <a:gd name="connsiteY3" fmla="*/ 19416 h 19415"/>
              <a:gd name="connsiteX4" fmla="*/ 116348 w 125614"/>
              <a:gd name="connsiteY4" fmla="*/ 0 h 19415"/>
            </a:gdLst>
            <a:ahLst/>
            <a:cxnLst/>
            <a:rect l="l" t="t" r="r" b="b"/>
            <a:pathLst>
              <a:path w="125614" h="19415">
                <a:moveTo>
                  <a:pt x="11634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16348" y="19416"/>
                </a:lnTo>
                <a:cubicBezTo>
                  <a:pt x="128704" y="19416"/>
                  <a:pt x="128704" y="0"/>
                  <a:pt x="11634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251562" y="860458"/>
            <a:ext cx="142128" cy="17086"/>
          </a:xfrm>
          <a:custGeom>
            <a:avLst/>
            <a:gdLst>
              <a:gd name="connsiteX0" fmla="*/ 152238 w 161504"/>
              <a:gd name="connsiteY0" fmla="*/ 0 h 19415"/>
              <a:gd name="connsiteX1" fmla="*/ 9267 w 161504"/>
              <a:gd name="connsiteY1" fmla="*/ 0 h 19415"/>
              <a:gd name="connsiteX2" fmla="*/ 9267 w 161504"/>
              <a:gd name="connsiteY2" fmla="*/ 19416 h 19415"/>
              <a:gd name="connsiteX3" fmla="*/ 152238 w 161504"/>
              <a:gd name="connsiteY3" fmla="*/ 19416 h 19415"/>
              <a:gd name="connsiteX4" fmla="*/ 152238 w 161504"/>
              <a:gd name="connsiteY4" fmla="*/ 0 h 19415"/>
            </a:gdLst>
            <a:ahLst/>
            <a:cxnLst/>
            <a:rect l="l" t="t" r="r" b="b"/>
            <a:pathLst>
              <a:path w="161504" h="19415">
                <a:moveTo>
                  <a:pt x="15223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944129" y="765299"/>
            <a:ext cx="114188" cy="11420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498515" y="714062"/>
            <a:ext cx="1357027" cy="2166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Java</a:t>
            </a:r>
            <a:r>
              <a:rPr kumimoji="1" lang="zh-CN" altLang="en-US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课程设计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1014" y="3963868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23209" y="2073009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78340" y="226989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273191" y="303191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62594" y="3099757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889250" y="3693569"/>
            <a:ext cx="6400800" cy="94644"/>
            <a:chOff x="2889250" y="3693569"/>
            <a:chExt cx="6400800" cy="94644"/>
          </a:xfrm>
        </p:grpSpPr>
        <p:cxnSp>
          <p:nvCxnSpPr>
            <p:cNvPr id="20" name="标题 1"/>
            <p:cNvCxnSpPr/>
            <p:nvPr/>
          </p:nvCxnSpPr>
          <p:spPr>
            <a:xfrm>
              <a:off x="2889250" y="3740891"/>
              <a:ext cx="6400800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/>
            </a:ln>
          </p:spPr>
        </p:cxnSp>
        <p:sp>
          <p:nvSpPr>
            <p:cNvPr id="21" name="标题 1"/>
            <p:cNvSpPr txBox="1"/>
            <p:nvPr/>
          </p:nvSpPr>
          <p:spPr>
            <a:xfrm>
              <a:off x="5714229" y="3693569"/>
              <a:ext cx="750842" cy="9464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4342023" y="928338"/>
            <a:ext cx="3495254" cy="94662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572030" y="894270"/>
            <a:ext cx="1992872" cy="91445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454811" y="481314"/>
            <a:ext cx="1411674" cy="176068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04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595290" y="1988820"/>
            <a:ext cx="7001420" cy="155448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网页浏览器</a:t>
            </a:r>
            <a:endParaRPr kumimoji="1" lang="zh-CN" altLang="en-US"/>
          </a:p>
        </p:txBody>
      </p:sp>
      <p:pic>
        <p:nvPicPr>
          <p:cNvPr id="34" name="图片 33" descr="x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15" y="271145"/>
            <a:ext cx="1064895" cy="106807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782781"/>
            <a:ext cx="36000" cy="3240000"/>
          </a:xfrm>
          <a:prstGeom prst="rect">
            <a:avLst/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1" y="1985222"/>
            <a:ext cx="288000" cy="64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7740" y="1985222"/>
            <a:ext cx="3044643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网页浏览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7741" y="2772098"/>
            <a:ext cx="3044643" cy="22769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网页加载显示
通过地址栏输入URL，利用JEditorPane展示网页内容，支持网页浏览与滚动。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78658" y="2782781"/>
            <a:ext cx="36000" cy="3240000"/>
          </a:xfrm>
          <a:prstGeom prst="rect">
            <a:avLst/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78659" y="1985222"/>
            <a:ext cx="288000" cy="64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55998" y="1985222"/>
            <a:ext cx="3044643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菜单与工具栏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55999" y="2772098"/>
            <a:ext cx="3044643" cy="22769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便捷操作功能
提供文件、编辑、视图菜单及工具栏按钮，实现网页保存、前进、后退、查看源代码等功能。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96916" y="2782781"/>
            <a:ext cx="36000" cy="3240000"/>
          </a:xfrm>
          <a:prstGeom prst="rect">
            <a:avLst/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296917" y="1985222"/>
            <a:ext cx="288000" cy="64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474256" y="1985222"/>
            <a:ext cx="3044643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源代码查看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74257" y="2772098"/>
            <a:ext cx="3044643" cy="22769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源代码操作
查看网页HTML源代码，提供保存与退出功能，满足开发者调试需求。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0" y="5414838"/>
            <a:ext cx="12192000" cy="1443162"/>
          </a:xfrm>
          <a:custGeom>
            <a:avLst/>
            <a:gdLst>
              <a:gd name="connsiteX0" fmla="*/ 2447675 w 12192000"/>
              <a:gd name="connsiteY0" fmla="*/ 29 h 2030889"/>
              <a:gd name="connsiteX1" fmla="*/ 5956008 w 12192000"/>
              <a:gd name="connsiteY1" fmla="*/ 766968 h 2030889"/>
              <a:gd name="connsiteX2" fmla="*/ 9855969 w 12192000"/>
              <a:gd name="connsiteY2" fmla="*/ 16347 h 2030889"/>
              <a:gd name="connsiteX3" fmla="*/ 12056565 w 12192000"/>
              <a:gd name="connsiteY3" fmla="*/ 384773 h 2030889"/>
              <a:gd name="connsiteX4" fmla="*/ 12192000 w 12192000"/>
              <a:gd name="connsiteY4" fmla="*/ 414609 h 2030889"/>
              <a:gd name="connsiteX5" fmla="*/ 12192000 w 12192000"/>
              <a:gd name="connsiteY5" fmla="*/ 2030889 h 2030889"/>
              <a:gd name="connsiteX6" fmla="*/ 0 w 12192000"/>
              <a:gd name="connsiteY6" fmla="*/ 2030889 h 2030889"/>
              <a:gd name="connsiteX7" fmla="*/ 0 w 12192000"/>
              <a:gd name="connsiteY7" fmla="*/ 759560 h 2030889"/>
              <a:gd name="connsiteX8" fmla="*/ 135960 w 12192000"/>
              <a:gd name="connsiteY8" fmla="*/ 648345 h 2030889"/>
              <a:gd name="connsiteX9" fmla="*/ 2447675 w 12192000"/>
              <a:gd name="connsiteY9" fmla="*/ 29 h 2030889"/>
            </a:gdLst>
            <a:ahLst/>
            <a:cxnLst/>
            <a:rect l="l" t="t" r="r" b="b"/>
            <a:pathLst>
              <a:path w="12192000" h="2030889">
                <a:moveTo>
                  <a:pt x="2447675" y="29"/>
                </a:moveTo>
                <a:cubicBezTo>
                  <a:pt x="3448502" y="-5410"/>
                  <a:pt x="4721292" y="764248"/>
                  <a:pt x="5956008" y="766968"/>
                </a:cubicBezTo>
                <a:cubicBezTo>
                  <a:pt x="7190722" y="769687"/>
                  <a:pt x="8629412" y="54423"/>
                  <a:pt x="9855969" y="16347"/>
                </a:cubicBezTo>
                <a:cubicBezTo>
                  <a:pt x="10622567" y="-7450"/>
                  <a:pt x="11348795" y="221595"/>
                  <a:pt x="12056565" y="384773"/>
                </a:cubicBezTo>
                <a:lnTo>
                  <a:pt x="12192000" y="414609"/>
                </a:lnTo>
                <a:lnTo>
                  <a:pt x="12192000" y="2030889"/>
                </a:lnTo>
                <a:lnTo>
                  <a:pt x="0" y="2030889"/>
                </a:lnTo>
                <a:lnTo>
                  <a:pt x="0" y="759560"/>
                </a:lnTo>
                <a:lnTo>
                  <a:pt x="135960" y="648345"/>
                </a:lnTo>
                <a:cubicBezTo>
                  <a:pt x="633761" y="301061"/>
                  <a:pt x="1571951" y="4788"/>
                  <a:pt x="2447675" y="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17500" dir="5400000" sx="90000" sy="90000" algn="t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功能模块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5873651" y="325473"/>
            <a:ext cx="432000" cy="3217335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9694233" y="325473"/>
            <a:ext cx="432000" cy="3217335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398" y="2987280"/>
            <a:ext cx="3217335" cy="21921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明确浏览器需求
分析网页浏览功能需求，确定浏览器功能模块，确保满足用户日常网页浏览需求。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2053066" y="325473"/>
            <a:ext cx="432000" cy="3217335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10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68400" y="1790142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Part 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80982" y="2987280"/>
            <a:ext cx="3217335" cy="21921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直观浏览器界面
设计包含菜单栏、工具栏、地址栏与网页加载区的主界面，提升用户体验。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88985" y="1790142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Part 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01565" y="2987280"/>
            <a:ext cx="3217335" cy="21921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代码实现
编写Java代码，实现网页加载、菜单功能、工具栏按钮功能等，完成浏览器构建。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09567" y="1790142"/>
            <a:ext cx="1944000" cy="288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Part 03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686526" y="5473471"/>
            <a:ext cx="7704000" cy="0"/>
          </a:xfrm>
          <a:prstGeom prst="line">
            <a:avLst/>
          </a:prstGeom>
          <a:noFill/>
          <a:ln w="19050" cap="sq">
            <a:solidFill>
              <a:schemeClr val="accent1">
                <a:lumMod val="40000"/>
                <a:lumOff val="60000"/>
              </a:schemeClr>
            </a:solidFill>
            <a:round/>
            <a:headEnd type="none"/>
            <a:tailEnd type="none"/>
          </a:ln>
        </p:spPr>
      </p:cxnSp>
      <p:sp>
        <p:nvSpPr>
          <p:cNvPr id="15" name="标题 1"/>
          <p:cNvSpPr txBox="1"/>
          <p:nvPr/>
        </p:nvSpPr>
        <p:spPr>
          <a:xfrm>
            <a:off x="4507112" y="5419471"/>
            <a:ext cx="108000" cy="108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38058" y="5419471"/>
            <a:ext cx="108000" cy="108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32527" y="5419471"/>
            <a:ext cx="108000" cy="108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301565" y="2240928"/>
            <a:ext cx="3217335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需求分析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480982" y="2240928"/>
            <a:ext cx="3217335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界面设计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398" y="2240928"/>
            <a:ext cx="3217335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功能实现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构建过程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t="19095" b="22839"/>
          <a:stretch>
            <a:fillRect/>
          </a:stretch>
        </p:blipFill>
        <p:spPr>
          <a:xfrm>
            <a:off x="0" y="2819661"/>
            <a:ext cx="12192000" cy="4038339"/>
          </a:xfrm>
          <a:custGeom>
            <a:avLst/>
            <a:gdLst>
              <a:gd name="connsiteX0" fmla="*/ 0 w 12192000"/>
              <a:gd name="connsiteY0" fmla="*/ 0 h 4038339"/>
              <a:gd name="connsiteX1" fmla="*/ 12192000 w 12192000"/>
              <a:gd name="connsiteY1" fmla="*/ 0 h 4038339"/>
              <a:gd name="connsiteX2" fmla="*/ 12192000 w 12192000"/>
              <a:gd name="connsiteY2" fmla="*/ 4038339 h 4038339"/>
              <a:gd name="connsiteX3" fmla="*/ 0 w 12192000"/>
              <a:gd name="connsiteY3" fmla="*/ 4038339 h 4038339"/>
            </a:gdLst>
            <a:ahLst/>
            <a:cxnLst/>
            <a:rect l="l" t="t" r="r" b="b"/>
            <a:pathLst>
              <a:path w="12192000" h="4038339">
                <a:moveTo>
                  <a:pt x="0" y="0"/>
                </a:moveTo>
                <a:lnTo>
                  <a:pt x="12192000" y="0"/>
                </a:lnTo>
                <a:lnTo>
                  <a:pt x="12192000" y="4038339"/>
                </a:lnTo>
                <a:lnTo>
                  <a:pt x="0" y="40383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8762230" y="974921"/>
            <a:ext cx="5049646" cy="293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01808" y="402398"/>
            <a:ext cx="2409351" cy="240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-2247666" y="1835132"/>
            <a:ext cx="5049646" cy="2934837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319429" y="-1644908"/>
            <a:ext cx="3540443" cy="354044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9350987" y="700519"/>
            <a:ext cx="2167913" cy="243766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 w="15875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251045" y="767259"/>
            <a:ext cx="142128" cy="17086"/>
          </a:xfrm>
          <a:custGeom>
            <a:avLst/>
            <a:gdLst>
              <a:gd name="connsiteX0" fmla="*/ 9267 w 161504"/>
              <a:gd name="connsiteY0" fmla="*/ 19416 h 19415"/>
              <a:gd name="connsiteX1" fmla="*/ 152238 w 161504"/>
              <a:gd name="connsiteY1" fmla="*/ 19416 h 19415"/>
              <a:gd name="connsiteX2" fmla="*/ 152238 w 161504"/>
              <a:gd name="connsiteY2" fmla="*/ 0 h 19415"/>
              <a:gd name="connsiteX3" fmla="*/ 9267 w 161504"/>
              <a:gd name="connsiteY3" fmla="*/ 0 h 19415"/>
              <a:gd name="connsiteX4" fmla="*/ 9267 w 161504"/>
              <a:gd name="connsiteY4" fmla="*/ 19416 h 19415"/>
            </a:gdLst>
            <a:ahLst/>
            <a:cxnLst/>
            <a:rect l="l" t="t" r="r" b="b"/>
            <a:pathLst>
              <a:path w="161504" h="19415">
                <a:moveTo>
                  <a:pt x="9267" y="19416"/>
                </a:move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251562" y="813858"/>
            <a:ext cx="110544" cy="17086"/>
          </a:xfrm>
          <a:custGeom>
            <a:avLst/>
            <a:gdLst>
              <a:gd name="connsiteX0" fmla="*/ 116348 w 125614"/>
              <a:gd name="connsiteY0" fmla="*/ 0 h 19415"/>
              <a:gd name="connsiteX1" fmla="*/ 9267 w 125614"/>
              <a:gd name="connsiteY1" fmla="*/ 0 h 19415"/>
              <a:gd name="connsiteX2" fmla="*/ 9267 w 125614"/>
              <a:gd name="connsiteY2" fmla="*/ 19416 h 19415"/>
              <a:gd name="connsiteX3" fmla="*/ 116348 w 125614"/>
              <a:gd name="connsiteY3" fmla="*/ 19416 h 19415"/>
              <a:gd name="connsiteX4" fmla="*/ 116348 w 125614"/>
              <a:gd name="connsiteY4" fmla="*/ 0 h 19415"/>
            </a:gdLst>
            <a:ahLst/>
            <a:cxnLst/>
            <a:rect l="l" t="t" r="r" b="b"/>
            <a:pathLst>
              <a:path w="125614" h="19415">
                <a:moveTo>
                  <a:pt x="11634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16348" y="19416"/>
                </a:lnTo>
                <a:cubicBezTo>
                  <a:pt x="128704" y="19416"/>
                  <a:pt x="128704" y="0"/>
                  <a:pt x="11634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251562" y="860458"/>
            <a:ext cx="142128" cy="17086"/>
          </a:xfrm>
          <a:custGeom>
            <a:avLst/>
            <a:gdLst>
              <a:gd name="connsiteX0" fmla="*/ 152238 w 161504"/>
              <a:gd name="connsiteY0" fmla="*/ 0 h 19415"/>
              <a:gd name="connsiteX1" fmla="*/ 9267 w 161504"/>
              <a:gd name="connsiteY1" fmla="*/ 0 h 19415"/>
              <a:gd name="connsiteX2" fmla="*/ 9267 w 161504"/>
              <a:gd name="connsiteY2" fmla="*/ 19416 h 19415"/>
              <a:gd name="connsiteX3" fmla="*/ 152238 w 161504"/>
              <a:gd name="connsiteY3" fmla="*/ 19416 h 19415"/>
              <a:gd name="connsiteX4" fmla="*/ 152238 w 161504"/>
              <a:gd name="connsiteY4" fmla="*/ 0 h 19415"/>
            </a:gdLst>
            <a:ahLst/>
            <a:cxnLst/>
            <a:rect l="l" t="t" r="r" b="b"/>
            <a:pathLst>
              <a:path w="161504" h="19415">
                <a:moveTo>
                  <a:pt x="15223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944129" y="765299"/>
            <a:ext cx="114188" cy="11420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498515" y="714062"/>
            <a:ext cx="1357027" cy="2166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Java</a:t>
            </a:r>
            <a:r>
              <a:rPr kumimoji="1" lang="zh-CN" altLang="en-US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课程设计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1014" y="3963868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23209" y="2073009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78340" y="226989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273191" y="303191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62594" y="3099757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889250" y="3693569"/>
            <a:ext cx="6400800" cy="94644"/>
            <a:chOff x="2889250" y="3693569"/>
            <a:chExt cx="6400800" cy="94644"/>
          </a:xfrm>
        </p:grpSpPr>
        <p:cxnSp>
          <p:nvCxnSpPr>
            <p:cNvPr id="20" name="标题 1"/>
            <p:cNvCxnSpPr/>
            <p:nvPr/>
          </p:nvCxnSpPr>
          <p:spPr>
            <a:xfrm>
              <a:off x="2889250" y="3740891"/>
              <a:ext cx="6400800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/>
            </a:ln>
          </p:spPr>
        </p:cxnSp>
        <p:sp>
          <p:nvSpPr>
            <p:cNvPr id="21" name="标题 1"/>
            <p:cNvSpPr txBox="1"/>
            <p:nvPr/>
          </p:nvSpPr>
          <p:spPr>
            <a:xfrm>
              <a:off x="5714229" y="3693569"/>
              <a:ext cx="750842" cy="9464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4342023" y="928338"/>
            <a:ext cx="3495254" cy="94662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572030" y="894270"/>
            <a:ext cx="1992872" cy="91445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454811" y="481314"/>
            <a:ext cx="1411674" cy="176068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595290" y="1988820"/>
            <a:ext cx="7001420" cy="155448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项目总结</a:t>
            </a:r>
            <a:endParaRPr kumimoji="1" lang="zh-CN" altLang="en-US"/>
          </a:p>
        </p:txBody>
      </p:sp>
      <p:pic>
        <p:nvPicPr>
          <p:cNvPr id="34" name="图片 33" descr="x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15" y="271145"/>
            <a:ext cx="1064895" cy="106807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>
            <a:off x="670569" y="1894820"/>
            <a:ext cx="5344827" cy="3885728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71310" y="2803131"/>
            <a:ext cx="4743348" cy="24860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系统功能完善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71310" y="2042161"/>
            <a:ext cx="4743348" cy="6438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9525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1546922" y="1854656"/>
            <a:ext cx="3592125" cy="72000"/>
            <a:chOff x="1546922" y="1854656"/>
            <a:chExt cx="3592125" cy="72000"/>
          </a:xfrm>
        </p:grpSpPr>
        <p:sp>
          <p:nvSpPr>
            <p:cNvPr id="9" name="标题 1"/>
            <p:cNvSpPr txBox="1"/>
            <p:nvPr/>
          </p:nvSpPr>
          <p:spPr>
            <a:xfrm>
              <a:off x="3314682" y="1854656"/>
              <a:ext cx="1824365" cy="72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546922" y="1855488"/>
              <a:ext cx="1824365" cy="70337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 rot="10800000">
            <a:off x="6151663" y="1894820"/>
            <a:ext cx="5344827" cy="3885728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52404" y="2803131"/>
            <a:ext cx="4743348" cy="24860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成功构建人事管理系统、资产管理系统与网页浏览器，各系统功能完善，满足高校管理与使用需求。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452404" y="2042161"/>
            <a:ext cx="4743348" cy="6438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9525">
                  <a:solidFill>
                    <a:srgbClr val="000000">
                      <a:alpha val="100000"/>
                    </a:srgbClr>
                  </a:solidFill>
                </a:ln>
                <a:noFill/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7028016" y="1854656"/>
            <a:ext cx="3592125" cy="72000"/>
            <a:chOff x="7028016" y="1854656"/>
            <a:chExt cx="3592125" cy="72000"/>
          </a:xfrm>
        </p:grpSpPr>
        <p:sp>
          <p:nvSpPr>
            <p:cNvPr id="15" name="标题 1"/>
            <p:cNvSpPr txBox="1"/>
            <p:nvPr/>
          </p:nvSpPr>
          <p:spPr>
            <a:xfrm>
              <a:off x="8795776" y="1854656"/>
              <a:ext cx="1824365" cy="72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7028016" y="1855488"/>
              <a:ext cx="1824365" cy="70337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7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项目成果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>
            <a:off x="2790825" y="4190365"/>
            <a:ext cx="8728075" cy="1044575"/>
          </a:xfrm>
          <a:custGeom>
            <a:avLst/>
            <a:gdLst>
              <a:gd name="connsiteX0" fmla="*/ 9760344 w 9947148"/>
              <a:gd name="connsiteY0" fmla="*/ 1810754 h 1810754"/>
              <a:gd name="connsiteX1" fmla="*/ 413952 w 9947148"/>
              <a:gd name="connsiteY1" fmla="*/ 1810754 h 1810754"/>
              <a:gd name="connsiteX2" fmla="*/ 227148 w 9947148"/>
              <a:gd name="connsiteY2" fmla="*/ 1623950 h 1810754"/>
              <a:gd name="connsiteX3" fmla="*/ 227148 w 9947148"/>
              <a:gd name="connsiteY3" fmla="*/ 1554671 h 1810754"/>
              <a:gd name="connsiteX4" fmla="*/ 227148 w 9947148"/>
              <a:gd name="connsiteY4" fmla="*/ 1145324 h 1810754"/>
              <a:gd name="connsiteX5" fmla="*/ 209299 w 9947148"/>
              <a:gd name="connsiteY5" fmla="*/ 1049836 h 1810754"/>
              <a:gd name="connsiteX6" fmla="*/ 0 w 9947148"/>
              <a:gd name="connsiteY6" fmla="*/ 900000 h 1810754"/>
              <a:gd name="connsiteX7" fmla="*/ 209299 w 9947148"/>
              <a:gd name="connsiteY7" fmla="*/ 750164 h 1810754"/>
              <a:gd name="connsiteX8" fmla="*/ 227148 w 9947148"/>
              <a:gd name="connsiteY8" fmla="*/ 654677 h 1810754"/>
              <a:gd name="connsiteX9" fmla="*/ 227148 w 9947148"/>
              <a:gd name="connsiteY9" fmla="*/ 197558 h 1810754"/>
              <a:gd name="connsiteX10" fmla="*/ 376304 w 9947148"/>
              <a:gd name="connsiteY10" fmla="*/ 14549 h 1810754"/>
              <a:gd name="connsiteX11" fmla="*/ 381574 w 9947148"/>
              <a:gd name="connsiteY11" fmla="*/ 14018 h 1810754"/>
              <a:gd name="connsiteX12" fmla="*/ 408520 w 9947148"/>
              <a:gd name="connsiteY12" fmla="*/ 4984 h 1810754"/>
              <a:gd name="connsiteX13" fmla="*/ 454298 w 9947148"/>
              <a:gd name="connsiteY13" fmla="*/ 0 h 1810754"/>
              <a:gd name="connsiteX14" fmla="*/ 454298 w 9947148"/>
              <a:gd name="connsiteY14" fmla="*/ 10754 h 1810754"/>
              <a:gd name="connsiteX15" fmla="*/ 9760344 w 9947148"/>
              <a:gd name="connsiteY15" fmla="*/ 10754 h 1810754"/>
              <a:gd name="connsiteX16" fmla="*/ 9947148 w 9947148"/>
              <a:gd name="connsiteY16" fmla="*/ 197558 h 1810754"/>
              <a:gd name="connsiteX17" fmla="*/ 9947148 w 9947148"/>
              <a:gd name="connsiteY17" fmla="*/ 1623950 h 1810754"/>
              <a:gd name="connsiteX18" fmla="*/ 9760344 w 9947148"/>
              <a:gd name="connsiteY18" fmla="*/ 1810754 h 1810754"/>
            </a:gdLst>
            <a:ahLst/>
            <a:cxnLst/>
            <a:rect l="l" t="t" r="r" b="b"/>
            <a:pathLst>
              <a:path w="9947148" h="1810754">
                <a:moveTo>
                  <a:pt x="9760344" y="1810754"/>
                </a:moveTo>
                <a:lnTo>
                  <a:pt x="413952" y="1810754"/>
                </a:lnTo>
                <a:cubicBezTo>
                  <a:pt x="310783" y="1810754"/>
                  <a:pt x="227148" y="1727119"/>
                  <a:pt x="227148" y="1623950"/>
                </a:cubicBezTo>
                <a:lnTo>
                  <a:pt x="227148" y="1554671"/>
                </a:lnTo>
                <a:lnTo>
                  <a:pt x="227148" y="1145324"/>
                </a:lnTo>
                <a:lnTo>
                  <a:pt x="209299" y="1049836"/>
                </a:lnTo>
                <a:cubicBezTo>
                  <a:pt x="174815" y="961784"/>
                  <a:pt x="94088" y="900000"/>
                  <a:pt x="0" y="900000"/>
                </a:cubicBezTo>
                <a:cubicBezTo>
                  <a:pt x="94088" y="900000"/>
                  <a:pt x="174815" y="838216"/>
                  <a:pt x="209299" y="750164"/>
                </a:cubicBezTo>
                <a:lnTo>
                  <a:pt x="227148" y="654677"/>
                </a:lnTo>
                <a:lnTo>
                  <a:pt x="227148" y="197558"/>
                </a:lnTo>
                <a:cubicBezTo>
                  <a:pt x="227148" y="107285"/>
                  <a:pt x="291181" y="31968"/>
                  <a:pt x="376304" y="14549"/>
                </a:cubicBezTo>
                <a:lnTo>
                  <a:pt x="381574" y="14018"/>
                </a:lnTo>
                <a:lnTo>
                  <a:pt x="408520" y="4984"/>
                </a:lnTo>
                <a:cubicBezTo>
                  <a:pt x="423306" y="1716"/>
                  <a:pt x="438617" y="0"/>
                  <a:pt x="454298" y="0"/>
                </a:cubicBezTo>
                <a:lnTo>
                  <a:pt x="454298" y="10754"/>
                </a:lnTo>
                <a:lnTo>
                  <a:pt x="9760344" y="10754"/>
                </a:lnTo>
                <a:cubicBezTo>
                  <a:pt x="9863513" y="10754"/>
                  <a:pt x="9947148" y="94389"/>
                  <a:pt x="9947148" y="197558"/>
                </a:cubicBezTo>
                <a:lnTo>
                  <a:pt x="9947148" y="1623950"/>
                </a:lnTo>
                <a:cubicBezTo>
                  <a:pt x="9947148" y="1727119"/>
                  <a:pt x="9863513" y="1810754"/>
                  <a:pt x="9760344" y="181075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259330"/>
            <a:ext cx="2436495" cy="670560"/>
          </a:xfrm>
          <a:custGeom>
            <a:avLst/>
            <a:gdLst>
              <a:gd name="connsiteX0" fmla="*/ 413953 w 9947149"/>
              <a:gd name="connsiteY0" fmla="*/ 0 h 1800000"/>
              <a:gd name="connsiteX1" fmla="*/ 454298 w 9947149"/>
              <a:gd name="connsiteY1" fmla="*/ 0 h 1800000"/>
              <a:gd name="connsiteX2" fmla="*/ 9760345 w 9947149"/>
              <a:gd name="connsiteY2" fmla="*/ 0 h 1800000"/>
              <a:gd name="connsiteX3" fmla="*/ 9947149 w 9947149"/>
              <a:gd name="connsiteY3" fmla="*/ 186804 h 1800000"/>
              <a:gd name="connsiteX4" fmla="*/ 9947149 w 9947149"/>
              <a:gd name="connsiteY4" fmla="*/ 1613196 h 1800000"/>
              <a:gd name="connsiteX5" fmla="*/ 9760345 w 9947149"/>
              <a:gd name="connsiteY5" fmla="*/ 1800000 h 1800000"/>
              <a:gd name="connsiteX6" fmla="*/ 454297 w 9947149"/>
              <a:gd name="connsiteY6" fmla="*/ 1800000 h 1800000"/>
              <a:gd name="connsiteX7" fmla="*/ 413953 w 9947149"/>
              <a:gd name="connsiteY7" fmla="*/ 1800000 h 1800000"/>
              <a:gd name="connsiteX8" fmla="*/ 227149 w 9947149"/>
              <a:gd name="connsiteY8" fmla="*/ 1613196 h 1800000"/>
              <a:gd name="connsiteX9" fmla="*/ 227149 w 9947149"/>
              <a:gd name="connsiteY9" fmla="*/ 1554677 h 1800000"/>
              <a:gd name="connsiteX10" fmla="*/ 227148 w 9947149"/>
              <a:gd name="connsiteY10" fmla="*/ 1554671 h 1800000"/>
              <a:gd name="connsiteX11" fmla="*/ 227149 w 9947149"/>
              <a:gd name="connsiteY11" fmla="*/ 1145329 h 1800000"/>
              <a:gd name="connsiteX12" fmla="*/ 0 w 9947149"/>
              <a:gd name="connsiteY12" fmla="*/ 900000 h 1800000"/>
              <a:gd name="connsiteX13" fmla="*/ 227149 w 9947149"/>
              <a:gd name="connsiteY13" fmla="*/ 654671 h 1800000"/>
              <a:gd name="connsiteX14" fmla="*/ 227149 w 9947149"/>
              <a:gd name="connsiteY14" fmla="*/ 245329 h 1800000"/>
              <a:gd name="connsiteX15" fmla="*/ 227149 w 9947149"/>
              <a:gd name="connsiteY15" fmla="*/ 186804 h 1800000"/>
              <a:gd name="connsiteX16" fmla="*/ 413953 w 9947149"/>
              <a:gd name="connsiteY16" fmla="*/ 0 h 1800000"/>
            </a:gdLst>
            <a:ahLst/>
            <a:cxnLst/>
            <a:rect l="l" t="t" r="r" b="b"/>
            <a:pathLst>
              <a:path w="9947149" h="1800000">
                <a:moveTo>
                  <a:pt x="413953" y="0"/>
                </a:moveTo>
                <a:lnTo>
                  <a:pt x="454298" y="0"/>
                </a:lnTo>
                <a:lnTo>
                  <a:pt x="9760345" y="0"/>
                </a:lnTo>
                <a:cubicBezTo>
                  <a:pt x="9863514" y="0"/>
                  <a:pt x="9947149" y="83635"/>
                  <a:pt x="9947149" y="186804"/>
                </a:cubicBezTo>
                <a:lnTo>
                  <a:pt x="9947149" y="1613196"/>
                </a:lnTo>
                <a:cubicBezTo>
                  <a:pt x="9947149" y="1716365"/>
                  <a:pt x="9863514" y="1800000"/>
                  <a:pt x="9760345" y="1800000"/>
                </a:cubicBezTo>
                <a:lnTo>
                  <a:pt x="454297" y="1800000"/>
                </a:lnTo>
                <a:lnTo>
                  <a:pt x="413953" y="1800000"/>
                </a:lnTo>
                <a:cubicBezTo>
                  <a:pt x="310784" y="1800000"/>
                  <a:pt x="227149" y="1716365"/>
                  <a:pt x="227149" y="1613196"/>
                </a:cubicBezTo>
                <a:lnTo>
                  <a:pt x="227149" y="1554677"/>
                </a:lnTo>
                <a:lnTo>
                  <a:pt x="227148" y="1554671"/>
                </a:lnTo>
                <a:cubicBezTo>
                  <a:pt x="227148" y="1418224"/>
                  <a:pt x="227149" y="1281776"/>
                  <a:pt x="227149" y="1145329"/>
                </a:cubicBezTo>
                <a:cubicBezTo>
                  <a:pt x="227149" y="1009838"/>
                  <a:pt x="125451" y="900000"/>
                  <a:pt x="0" y="900000"/>
                </a:cubicBezTo>
                <a:cubicBezTo>
                  <a:pt x="125451" y="900000"/>
                  <a:pt x="227149" y="790162"/>
                  <a:pt x="227149" y="654671"/>
                </a:cubicBezTo>
                <a:lnTo>
                  <a:pt x="227149" y="245329"/>
                </a:lnTo>
                <a:lnTo>
                  <a:pt x="227149" y="186804"/>
                </a:lnTo>
                <a:cubicBezTo>
                  <a:pt x="227149" y="83635"/>
                  <a:pt x="310784" y="0"/>
                  <a:pt x="41395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47549" y="1827500"/>
            <a:ext cx="9000000" cy="15013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技术难题攻克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31752" y="3948300"/>
            <a:ext cx="9000000" cy="15267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在数据库设计、Java GUI编程等方面遇到技术难题，通过查阅资料、请教老师与同学，逐一攻克。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遇到的困难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443433" y="4973478"/>
            <a:ext cx="1871969" cy="1871969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50000"/>
                </a:schemeClr>
              </a:gs>
              <a:gs pos="76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422896" y="408788"/>
            <a:ext cx="2458425" cy="245842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50000"/>
                </a:schemeClr>
              </a:gs>
              <a:gs pos="76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314940">
            <a:off x="1174862" y="1654614"/>
            <a:ext cx="4253780" cy="4253780"/>
          </a:xfrm>
          <a:prstGeom prst="ellipse">
            <a:avLst/>
          </a:prstGeom>
          <a:noFill/>
          <a:ln w="25400" cap="flat">
            <a:gradFill>
              <a:gsLst>
                <a:gs pos="0">
                  <a:schemeClr val="accent1"/>
                </a:gs>
                <a:gs pos="43000">
                  <a:schemeClr val="accent1">
                    <a:alpha val="0"/>
                  </a:schemeClr>
                </a:gs>
                <a:gs pos="56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8100000" scaled="0"/>
            </a:gradFill>
            <a:miter/>
          </a:ln>
          <a:effectLst>
            <a:outerShdw blurRad="736600" dist="241300" dir="18900000" algn="b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2834447" flipH="1" flipV="1">
            <a:off x="886152" y="1365904"/>
            <a:ext cx="4831200" cy="4831200"/>
          </a:xfrm>
          <a:prstGeom prst="arc">
            <a:avLst>
              <a:gd name="adj1" fmla="val 6474421"/>
              <a:gd name="adj2" fmla="val 18143798"/>
            </a:avLst>
          </a:prstGeom>
          <a:noFill/>
          <a:ln w="254000" cap="rnd">
            <a:gradFill>
              <a:gsLst>
                <a:gs pos="0">
                  <a:schemeClr val="accent1"/>
                </a:gs>
                <a:gs pos="98000">
                  <a:schemeClr val="accent1">
                    <a:lumMod val="0"/>
                    <a:lumOff val="100000"/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314940">
            <a:off x="6775562" y="1654614"/>
            <a:ext cx="4253780" cy="4253780"/>
          </a:xfrm>
          <a:prstGeom prst="ellipse">
            <a:avLst/>
          </a:prstGeom>
          <a:noFill/>
          <a:ln w="25400" cap="flat">
            <a:gradFill>
              <a:gsLst>
                <a:gs pos="0">
                  <a:schemeClr val="accent1"/>
                </a:gs>
                <a:gs pos="43000">
                  <a:schemeClr val="accent1">
                    <a:alpha val="0"/>
                  </a:schemeClr>
                </a:gs>
                <a:gs pos="56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8100000" scaled="0"/>
            </a:gradFill>
            <a:miter/>
          </a:ln>
          <a:effectLst>
            <a:outerShdw blurRad="736600" dist="241300" dir="18900000" algn="b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834447" flipH="1" flipV="1">
            <a:off x="6486852" y="1365904"/>
            <a:ext cx="4831200" cy="4831200"/>
          </a:xfrm>
          <a:prstGeom prst="arc">
            <a:avLst>
              <a:gd name="adj1" fmla="val 6474421"/>
              <a:gd name="adj2" fmla="val 18143798"/>
            </a:avLst>
          </a:prstGeom>
          <a:noFill/>
          <a:ln w="254000" cap="rnd">
            <a:gradFill>
              <a:gsLst>
                <a:gs pos="0">
                  <a:schemeClr val="accent1"/>
                </a:gs>
                <a:gs pos="98000">
                  <a:schemeClr val="accent1">
                    <a:lumMod val="0"/>
                    <a:lumOff val="100000"/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44656" y="1824408"/>
            <a:ext cx="3914192" cy="3914193"/>
          </a:xfrm>
          <a:prstGeom prst="ellipse">
            <a:avLst/>
          </a:prstGeom>
          <a:gradFill>
            <a:gsLst>
              <a:gs pos="44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flat">
            <a:noFill/>
            <a:miter/>
          </a:ln>
          <a:effectLst>
            <a:outerShdw blurRad="127000" sx="101000" sy="101000" algn="ctr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886583" y="1366285"/>
            <a:ext cx="4830339" cy="4830439"/>
          </a:xfrm>
          <a:prstGeom prst="arc">
            <a:avLst>
              <a:gd name="adj1" fmla="val 5468337"/>
              <a:gd name="adj2" fmla="val 15458415"/>
            </a:avLst>
          </a:prstGeom>
          <a:noFill/>
          <a:ln w="254000" cap="rnd">
            <a:gradFill>
              <a:gsLst>
                <a:gs pos="0">
                  <a:schemeClr val="accent1"/>
                </a:gs>
                <a:gs pos="100000">
                  <a:schemeClr val="accent1">
                    <a:lumMod val="0"/>
                    <a:lumOff val="100000"/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1362" y="4714908"/>
            <a:ext cx="278346" cy="278346"/>
          </a:xfrm>
          <a:prstGeom prst="donut">
            <a:avLst>
              <a:gd name="adj" fmla="val 953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7161357">
            <a:off x="5409651" y="4434673"/>
            <a:ext cx="355154" cy="355154"/>
          </a:xfrm>
          <a:prstGeom prst="ellipse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/>
              </a:gs>
              <a:gs pos="100000">
                <a:schemeClr val="accent1">
                  <a:alpha val="50000"/>
                </a:schemeClr>
              </a:gs>
            </a:gsLst>
            <a:lin ang="5400000" scaled="0"/>
          </a:gradFill>
          <a:ln w="25400" cap="sq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89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2803167">
            <a:off x="1150426" y="3105040"/>
            <a:ext cx="188091" cy="188091"/>
          </a:xfrm>
          <a:prstGeom prst="ellipse">
            <a:avLst/>
          </a:prstGeom>
          <a:solidFill>
            <a:schemeClr val="accent1"/>
          </a:solidFill>
          <a:ln w="25400" cap="sq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89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021904" y="2226276"/>
            <a:ext cx="559696" cy="559696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17500" sx="102000" sy="102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164161" y="2372971"/>
            <a:ext cx="275182" cy="266303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852184" y="3018779"/>
            <a:ext cx="2899136" cy="20576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能力提升与未来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945356" y="1824408"/>
            <a:ext cx="3914192" cy="3914193"/>
          </a:xfrm>
          <a:prstGeom prst="ellipse">
            <a:avLst/>
          </a:prstGeom>
          <a:gradFill>
            <a:gsLst>
              <a:gs pos="44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flat">
            <a:noFill/>
            <a:miter/>
          </a:ln>
          <a:effectLst>
            <a:outerShdw blurRad="127000" sx="101000" sy="101000" algn="ctr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>
            <a:off x="6487283" y="1366285"/>
            <a:ext cx="4830339" cy="4830439"/>
          </a:xfrm>
          <a:prstGeom prst="arc">
            <a:avLst>
              <a:gd name="adj1" fmla="val 5468337"/>
              <a:gd name="adj2" fmla="val 15458415"/>
            </a:avLst>
          </a:prstGeom>
          <a:noFill/>
          <a:ln w="254000" cap="rnd">
            <a:gradFill>
              <a:gsLst>
                <a:gs pos="0">
                  <a:schemeClr val="accent1"/>
                </a:gs>
                <a:gs pos="100000">
                  <a:schemeClr val="accent1">
                    <a:lumMod val="0"/>
                    <a:lumOff val="100000"/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432062" y="4714908"/>
            <a:ext cx="278346" cy="278346"/>
          </a:xfrm>
          <a:prstGeom prst="donut">
            <a:avLst>
              <a:gd name="adj" fmla="val 953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7161357">
            <a:off x="11010351" y="4434673"/>
            <a:ext cx="355154" cy="355154"/>
          </a:xfrm>
          <a:prstGeom prst="ellipse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/>
              </a:gs>
              <a:gs pos="100000">
                <a:schemeClr val="accent1">
                  <a:alpha val="50000"/>
                </a:schemeClr>
              </a:gs>
            </a:gsLst>
            <a:lin ang="5400000" scaled="0"/>
          </a:gradFill>
          <a:ln w="25400" cap="sq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89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2803167">
            <a:off x="6751126" y="3105040"/>
            <a:ext cx="188091" cy="188091"/>
          </a:xfrm>
          <a:prstGeom prst="ellipse">
            <a:avLst/>
          </a:prstGeom>
          <a:solidFill>
            <a:schemeClr val="accent1"/>
          </a:solidFill>
          <a:ln w="25400" cap="sq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189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658075" y="2226276"/>
            <a:ext cx="559696" cy="559696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317500" sx="102000" sy="102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488355" y="3018779"/>
            <a:ext cx="2899136" cy="20576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通过项目实践，提升了Java编程、系统设计与团队协作能力，未来将继续优化系统功能，拓展应用领域。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799024" y="2367205"/>
            <a:ext cx="277798" cy="277838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收获与展望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5000">
                <a:schemeClr val="accent1"/>
              </a:gs>
              <a:gs pos="73000">
                <a:schemeClr val="accent1">
                  <a:lumMod val="7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4042321"/>
            <a:ext cx="12192000" cy="2774759"/>
          </a:xfrm>
          <a:prstGeom prst="round2Same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867298" y="1620197"/>
            <a:ext cx="2095500" cy="444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gradFill>
                  <a:gsLst>
                    <a:gs pos="14000">
                      <a:srgbClr val="FFFFFF">
                        <a:alpha val="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54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CONTENTS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070078" y="712769"/>
            <a:ext cx="2032000" cy="11176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799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18949" y="1268906"/>
            <a:ext cx="1540318" cy="118831"/>
          </a:xfrm>
          <a:prstGeom prst="roundRect">
            <a:avLst>
              <a:gd name="adj" fmla="val 50000"/>
            </a:avLst>
          </a:prstGeom>
          <a:gradFill>
            <a:gsLst>
              <a:gs pos="1400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7632733" y="1268906"/>
            <a:ext cx="1540318" cy="118831"/>
          </a:xfrm>
          <a:prstGeom prst="roundRect">
            <a:avLst>
              <a:gd name="adj" fmla="val 50000"/>
            </a:avLst>
          </a:prstGeom>
          <a:gradFill>
            <a:gsLst>
              <a:gs pos="1400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03226" y="368300"/>
            <a:ext cx="115887" cy="115887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bg1"/>
            </a:solidFill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86582" y="368300"/>
            <a:ext cx="115887" cy="115887"/>
          </a:xfrm>
          <a:prstGeom prst="ellipse">
            <a:avLst/>
          </a:prstGeom>
          <a:solidFill>
            <a:schemeClr val="bg1"/>
          </a:solidFill>
          <a:ln w="12700" cap="flat">
            <a:solidFill>
              <a:schemeClr val="bg1"/>
            </a:solidFill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69938" y="368300"/>
            <a:ext cx="115887" cy="115887"/>
          </a:xfrm>
          <a:prstGeom prst="ellipse">
            <a:avLst/>
          </a:prstGeom>
          <a:noFill/>
          <a:ln w="12700" cap="flat">
            <a:solidFill>
              <a:schemeClr val="bg1"/>
            </a:solidFill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19207" y="2746479"/>
            <a:ext cx="1697419" cy="2683580"/>
          </a:xfrm>
          <a:prstGeom prst="roundRect">
            <a:avLst>
              <a:gd name="adj" fmla="val 7424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sx="102000" sy="102000" algn="ctr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85283" y="2746479"/>
            <a:ext cx="1697419" cy="2683580"/>
          </a:xfrm>
          <a:prstGeom prst="roundRect">
            <a:avLst>
              <a:gd name="adj" fmla="val 7424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sx="102000" sy="102000" algn="ctr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240941" y="2746479"/>
            <a:ext cx="1697419" cy="2683580"/>
          </a:xfrm>
          <a:prstGeom prst="roundRect">
            <a:avLst>
              <a:gd name="adj" fmla="val 7424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sx="102000" sy="102000" algn="ctr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496598" y="2746479"/>
            <a:ext cx="1697419" cy="2683580"/>
          </a:xfrm>
          <a:prstGeom prst="roundRect">
            <a:avLst>
              <a:gd name="adj" fmla="val 7424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sx="102000" sy="102000" algn="ctr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43192" y="3223510"/>
            <a:ext cx="649448" cy="649448"/>
          </a:xfrm>
          <a:prstGeom prst="ellipse">
            <a:avLst/>
          </a:prstGeom>
          <a:gradFill>
            <a:gsLst>
              <a:gs pos="15000">
                <a:schemeClr val="accent1"/>
              </a:gs>
              <a:gs pos="88000">
                <a:schemeClr val="accent1">
                  <a:lumMod val="7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509268" y="3223510"/>
            <a:ext cx="649448" cy="649448"/>
          </a:xfrm>
          <a:prstGeom prst="ellipse">
            <a:avLst/>
          </a:prstGeom>
          <a:gradFill>
            <a:gsLst>
              <a:gs pos="15000">
                <a:schemeClr val="accent1"/>
              </a:gs>
              <a:gs pos="88000">
                <a:schemeClr val="accent1">
                  <a:lumMod val="7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
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64926" y="3223510"/>
            <a:ext cx="649448" cy="649448"/>
          </a:xfrm>
          <a:prstGeom prst="ellipse">
            <a:avLst/>
          </a:prstGeom>
          <a:gradFill>
            <a:gsLst>
              <a:gs pos="15000">
                <a:schemeClr val="accent1"/>
              </a:gs>
              <a:gs pos="88000">
                <a:schemeClr val="accent1">
                  <a:lumMod val="7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
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20583" y="3223510"/>
            <a:ext cx="649448" cy="649448"/>
          </a:xfrm>
          <a:prstGeom prst="ellipse">
            <a:avLst/>
          </a:prstGeom>
          <a:gradFill>
            <a:gsLst>
              <a:gs pos="15000">
                <a:schemeClr val="accent1"/>
              </a:gs>
              <a:gs pos="88000">
                <a:schemeClr val="accent1">
                  <a:lumMod val="7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
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374577" y="3363568"/>
            <a:ext cx="330200" cy="33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620648" y="3363568"/>
            <a:ext cx="330200" cy="33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76306" y="3363568"/>
            <a:ext cx="330200" cy="33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131963" y="3363568"/>
            <a:ext cx="330200" cy="33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04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27741" y="4104521"/>
            <a:ext cx="1280350" cy="112717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9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15000">
                      <a:srgbClr val="063190">
                        <a:alpha val="100000"/>
                      </a:srgbClr>
                    </a:gs>
                    <a:gs pos="88000">
                      <a:srgbClr val="05256C">
                        <a:alpha val="100000"/>
                      </a:srgbClr>
                    </a:gs>
                  </a:gsLst>
                  <a:lin ang="27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项目概述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193816" y="4104521"/>
            <a:ext cx="1280350" cy="112717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9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15000">
                      <a:srgbClr val="063190">
                        <a:alpha val="100000"/>
                      </a:srgbClr>
                    </a:gs>
                    <a:gs pos="88000">
                      <a:srgbClr val="05256C">
                        <a:alpha val="100000"/>
                      </a:srgbClr>
                    </a:gs>
                  </a:gsLst>
                  <a:lin ang="27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人事管理系统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449475" y="4104521"/>
            <a:ext cx="1280350" cy="112717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9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15000">
                      <a:srgbClr val="063190">
                        <a:alpha val="100000"/>
                      </a:srgbClr>
                    </a:gs>
                    <a:gs pos="88000">
                      <a:srgbClr val="05256C">
                        <a:alpha val="100000"/>
                      </a:srgbClr>
                    </a:gs>
                  </a:gsLst>
                  <a:lin ang="27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资产管理系统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705132" y="4104521"/>
            <a:ext cx="1280350" cy="112717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9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15000">
                      <a:srgbClr val="063190">
                        <a:alpha val="100000"/>
                      </a:srgbClr>
                    </a:gs>
                    <a:gs pos="88000">
                      <a:srgbClr val="05256C">
                        <a:alpha val="100000"/>
                      </a:srgbClr>
                    </a:gs>
                  </a:gsLst>
                  <a:lin ang="27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网页浏览器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762674" y="2746479"/>
            <a:ext cx="1697419" cy="2683580"/>
          </a:xfrm>
          <a:prstGeom prst="roundRect">
            <a:avLst>
              <a:gd name="adj" fmla="val 7424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sx="102000" sy="102000" algn="ctr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0286659" y="3223510"/>
            <a:ext cx="649448" cy="649448"/>
          </a:xfrm>
          <a:prstGeom prst="ellipse">
            <a:avLst/>
          </a:prstGeom>
          <a:gradFill>
            <a:gsLst>
              <a:gs pos="15000">
                <a:schemeClr val="accent1"/>
              </a:gs>
              <a:gs pos="88000">
                <a:schemeClr val="accent1">
                  <a:lumMod val="7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
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0352193" y="3363568"/>
            <a:ext cx="330200" cy="33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05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9971208" y="4104521"/>
            <a:ext cx="1280350" cy="112717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90000"/>
              </a:lnSpc>
            </a:pPr>
            <a:r>
              <a:rPr kumimoji="1" lang="en-US" altLang="zh-CN" sz="2400">
                <a:ln w="12700">
                  <a:noFill/>
                </a:ln>
                <a:gradFill>
                  <a:gsLst>
                    <a:gs pos="15000">
                      <a:srgbClr val="063190">
                        <a:alpha val="100000"/>
                      </a:srgbClr>
                    </a:gs>
                    <a:gs pos="88000">
                      <a:srgbClr val="05256C">
                        <a:alpha val="100000"/>
                      </a:srgbClr>
                    </a:gs>
                  </a:gsLst>
                  <a:lin ang="2700000" scaled="0"/>
                </a:gra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项目总结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t="19095" b="22839"/>
          <a:stretch>
            <a:fillRect/>
          </a:stretch>
        </p:blipFill>
        <p:spPr>
          <a:xfrm>
            <a:off x="0" y="2819661"/>
            <a:ext cx="12192000" cy="4038339"/>
          </a:xfrm>
          <a:custGeom>
            <a:avLst/>
            <a:gdLst>
              <a:gd name="connsiteX0" fmla="*/ 0 w 12192000"/>
              <a:gd name="connsiteY0" fmla="*/ 0 h 4038339"/>
              <a:gd name="connsiteX1" fmla="*/ 12192000 w 12192000"/>
              <a:gd name="connsiteY1" fmla="*/ 0 h 4038339"/>
              <a:gd name="connsiteX2" fmla="*/ 12192000 w 12192000"/>
              <a:gd name="connsiteY2" fmla="*/ 4038339 h 4038339"/>
              <a:gd name="connsiteX3" fmla="*/ 0 w 12192000"/>
              <a:gd name="connsiteY3" fmla="*/ 4038339 h 4038339"/>
            </a:gdLst>
            <a:ahLst/>
            <a:cxnLst/>
            <a:rect l="l" t="t" r="r" b="b"/>
            <a:pathLst>
              <a:path w="12192000" h="4038339">
                <a:moveTo>
                  <a:pt x="0" y="0"/>
                </a:moveTo>
                <a:lnTo>
                  <a:pt x="12192000" y="0"/>
                </a:lnTo>
                <a:lnTo>
                  <a:pt x="12192000" y="4038339"/>
                </a:lnTo>
                <a:lnTo>
                  <a:pt x="0" y="40383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8762230" y="974921"/>
            <a:ext cx="5049646" cy="293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01808" y="402398"/>
            <a:ext cx="2409351" cy="240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-2247666" y="1835132"/>
            <a:ext cx="5049646" cy="293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319429" y="-1644908"/>
            <a:ext cx="3540443" cy="354044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标题 1"/>
          <p:cNvSpPr txBox="1"/>
          <p:nvPr/>
        </p:nvSpPr>
        <p:spPr>
          <a:xfrm>
            <a:off x="9350987" y="700519"/>
            <a:ext cx="2167913" cy="243766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 w="15875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251045" y="767259"/>
            <a:ext cx="142128" cy="17086"/>
          </a:xfrm>
          <a:custGeom>
            <a:avLst/>
            <a:gdLst>
              <a:gd name="connsiteX0" fmla="*/ 9267 w 161504"/>
              <a:gd name="connsiteY0" fmla="*/ 19416 h 19415"/>
              <a:gd name="connsiteX1" fmla="*/ 152238 w 161504"/>
              <a:gd name="connsiteY1" fmla="*/ 19416 h 19415"/>
              <a:gd name="connsiteX2" fmla="*/ 152238 w 161504"/>
              <a:gd name="connsiteY2" fmla="*/ 0 h 19415"/>
              <a:gd name="connsiteX3" fmla="*/ 9267 w 161504"/>
              <a:gd name="connsiteY3" fmla="*/ 0 h 19415"/>
              <a:gd name="connsiteX4" fmla="*/ 9267 w 161504"/>
              <a:gd name="connsiteY4" fmla="*/ 19416 h 19415"/>
            </a:gdLst>
            <a:ahLst/>
            <a:cxnLst/>
            <a:rect l="l" t="t" r="r" b="b"/>
            <a:pathLst>
              <a:path w="161504" h="19415">
                <a:moveTo>
                  <a:pt x="9267" y="19416"/>
                </a:move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251562" y="813858"/>
            <a:ext cx="110544" cy="17086"/>
          </a:xfrm>
          <a:custGeom>
            <a:avLst/>
            <a:gdLst>
              <a:gd name="connsiteX0" fmla="*/ 116348 w 125614"/>
              <a:gd name="connsiteY0" fmla="*/ 0 h 19415"/>
              <a:gd name="connsiteX1" fmla="*/ 9267 w 125614"/>
              <a:gd name="connsiteY1" fmla="*/ 0 h 19415"/>
              <a:gd name="connsiteX2" fmla="*/ 9267 w 125614"/>
              <a:gd name="connsiteY2" fmla="*/ 19416 h 19415"/>
              <a:gd name="connsiteX3" fmla="*/ 116348 w 125614"/>
              <a:gd name="connsiteY3" fmla="*/ 19416 h 19415"/>
              <a:gd name="connsiteX4" fmla="*/ 116348 w 125614"/>
              <a:gd name="connsiteY4" fmla="*/ 0 h 19415"/>
            </a:gdLst>
            <a:ahLst/>
            <a:cxnLst/>
            <a:rect l="l" t="t" r="r" b="b"/>
            <a:pathLst>
              <a:path w="125614" h="19415">
                <a:moveTo>
                  <a:pt x="11634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16348" y="19416"/>
                </a:lnTo>
                <a:cubicBezTo>
                  <a:pt x="128704" y="19416"/>
                  <a:pt x="128704" y="0"/>
                  <a:pt x="11634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251562" y="860458"/>
            <a:ext cx="142128" cy="17086"/>
          </a:xfrm>
          <a:custGeom>
            <a:avLst/>
            <a:gdLst>
              <a:gd name="connsiteX0" fmla="*/ 152238 w 161504"/>
              <a:gd name="connsiteY0" fmla="*/ 0 h 19415"/>
              <a:gd name="connsiteX1" fmla="*/ 9267 w 161504"/>
              <a:gd name="connsiteY1" fmla="*/ 0 h 19415"/>
              <a:gd name="connsiteX2" fmla="*/ 9267 w 161504"/>
              <a:gd name="connsiteY2" fmla="*/ 19416 h 19415"/>
              <a:gd name="connsiteX3" fmla="*/ 152238 w 161504"/>
              <a:gd name="connsiteY3" fmla="*/ 19416 h 19415"/>
              <a:gd name="connsiteX4" fmla="*/ 152238 w 161504"/>
              <a:gd name="connsiteY4" fmla="*/ 0 h 19415"/>
            </a:gdLst>
            <a:ahLst/>
            <a:cxnLst/>
            <a:rect l="l" t="t" r="r" b="b"/>
            <a:pathLst>
              <a:path w="161504" h="19415">
                <a:moveTo>
                  <a:pt x="15223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944129" y="765299"/>
            <a:ext cx="114188" cy="11420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498515" y="714062"/>
            <a:ext cx="1357027" cy="2166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Java</a:t>
            </a:r>
            <a:r>
              <a:rPr kumimoji="1" lang="zh-CN" altLang="en-US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课程设计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31014" y="3963868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23209" y="2073009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0378340" y="226989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273191" y="303191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2062594" y="3099757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2552131" y="3385979"/>
            <a:ext cx="7137779" cy="94644"/>
            <a:chOff x="2552131" y="3385979"/>
            <a:chExt cx="7137779" cy="94644"/>
          </a:xfrm>
        </p:grpSpPr>
        <p:cxnSp>
          <p:nvCxnSpPr>
            <p:cNvPr id="30" name="标题 1"/>
            <p:cNvCxnSpPr/>
            <p:nvPr/>
          </p:nvCxnSpPr>
          <p:spPr>
            <a:xfrm>
              <a:off x="2552131" y="3433301"/>
              <a:ext cx="7137779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/>
            </a:ln>
          </p:spPr>
        </p:cxnSp>
        <p:sp>
          <p:nvSpPr>
            <p:cNvPr id="31" name="标题 1"/>
            <p:cNvSpPr txBox="1"/>
            <p:nvPr/>
          </p:nvSpPr>
          <p:spPr>
            <a:xfrm>
              <a:off x="5714229" y="3385979"/>
              <a:ext cx="750842" cy="9464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2" name="标题 1"/>
          <p:cNvSpPr txBox="1"/>
          <p:nvPr/>
        </p:nvSpPr>
        <p:spPr>
          <a:xfrm>
            <a:off x="2266878" y="1339058"/>
            <a:ext cx="7645546" cy="190706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0">
                      <a:srgbClr val="306EF6">
                        <a:alpha val="100000"/>
                      </a:srgbClr>
                    </a:gs>
                    <a:gs pos="80000">
                      <a:srgbClr val="063190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谢谢大家</a:t>
            </a:r>
            <a:endParaRPr kumimoji="1" lang="zh-CN" altLang="en-US"/>
          </a:p>
        </p:txBody>
      </p:sp>
      <p:pic>
        <p:nvPicPr>
          <p:cNvPr id="34" name="图片 33" descr="x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80" y="260985"/>
            <a:ext cx="766445" cy="768985"/>
          </a:xfrm>
          <a:prstGeom prst="rect">
            <a:avLst/>
          </a:prstGeom>
        </p:spPr>
      </p:pic>
      <p:pic>
        <p:nvPicPr>
          <p:cNvPr id="35" name="图片 34" descr="newlogo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5905" y="202565"/>
            <a:ext cx="906145" cy="906145"/>
          </a:xfrm>
          <a:prstGeom prst="rect">
            <a:avLst/>
          </a:prstGeom>
        </p:spPr>
      </p:pic>
      <p:sp>
        <p:nvSpPr>
          <p:cNvPr id="36" name="乘号 35"/>
          <p:cNvSpPr/>
          <p:nvPr/>
        </p:nvSpPr>
        <p:spPr>
          <a:xfrm>
            <a:off x="1199515" y="487680"/>
            <a:ext cx="326390" cy="326390"/>
          </a:xfrm>
          <a:prstGeom prst="mathMultiply">
            <a:avLst/>
          </a:prstGeom>
          <a:solidFill>
            <a:schemeClr val="accent1">
              <a:lumMod val="40000"/>
              <a:lumOff val="60000"/>
            </a:schemeClr>
          </a:solidFill>
          <a:ln cmpd="sng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t="19095" b="22839"/>
          <a:stretch>
            <a:fillRect/>
          </a:stretch>
        </p:blipFill>
        <p:spPr>
          <a:xfrm>
            <a:off x="0" y="2819661"/>
            <a:ext cx="12192000" cy="4038339"/>
          </a:xfrm>
          <a:custGeom>
            <a:avLst/>
            <a:gdLst>
              <a:gd name="connsiteX0" fmla="*/ 0 w 12192000"/>
              <a:gd name="connsiteY0" fmla="*/ 0 h 4038339"/>
              <a:gd name="connsiteX1" fmla="*/ 12192000 w 12192000"/>
              <a:gd name="connsiteY1" fmla="*/ 0 h 4038339"/>
              <a:gd name="connsiteX2" fmla="*/ 12192000 w 12192000"/>
              <a:gd name="connsiteY2" fmla="*/ 4038339 h 4038339"/>
              <a:gd name="connsiteX3" fmla="*/ 0 w 12192000"/>
              <a:gd name="connsiteY3" fmla="*/ 4038339 h 4038339"/>
            </a:gdLst>
            <a:ahLst/>
            <a:cxnLst/>
            <a:rect l="l" t="t" r="r" b="b"/>
            <a:pathLst>
              <a:path w="12192000" h="4038339">
                <a:moveTo>
                  <a:pt x="0" y="0"/>
                </a:moveTo>
                <a:lnTo>
                  <a:pt x="12192000" y="0"/>
                </a:lnTo>
                <a:lnTo>
                  <a:pt x="12192000" y="4038339"/>
                </a:lnTo>
                <a:lnTo>
                  <a:pt x="0" y="40383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8762230" y="974921"/>
            <a:ext cx="5049646" cy="293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01808" y="402398"/>
            <a:ext cx="2409351" cy="240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-2247666" y="1835132"/>
            <a:ext cx="5049646" cy="2934837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319429" y="-1644908"/>
            <a:ext cx="3540443" cy="354044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9350987" y="700519"/>
            <a:ext cx="2167913" cy="243766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 w="15875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251045" y="767259"/>
            <a:ext cx="142128" cy="17086"/>
          </a:xfrm>
          <a:custGeom>
            <a:avLst/>
            <a:gdLst>
              <a:gd name="connsiteX0" fmla="*/ 9267 w 161504"/>
              <a:gd name="connsiteY0" fmla="*/ 19416 h 19415"/>
              <a:gd name="connsiteX1" fmla="*/ 152238 w 161504"/>
              <a:gd name="connsiteY1" fmla="*/ 19416 h 19415"/>
              <a:gd name="connsiteX2" fmla="*/ 152238 w 161504"/>
              <a:gd name="connsiteY2" fmla="*/ 0 h 19415"/>
              <a:gd name="connsiteX3" fmla="*/ 9267 w 161504"/>
              <a:gd name="connsiteY3" fmla="*/ 0 h 19415"/>
              <a:gd name="connsiteX4" fmla="*/ 9267 w 161504"/>
              <a:gd name="connsiteY4" fmla="*/ 19416 h 19415"/>
            </a:gdLst>
            <a:ahLst/>
            <a:cxnLst/>
            <a:rect l="l" t="t" r="r" b="b"/>
            <a:pathLst>
              <a:path w="161504" h="19415">
                <a:moveTo>
                  <a:pt x="9267" y="19416"/>
                </a:move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251562" y="813858"/>
            <a:ext cx="110544" cy="17086"/>
          </a:xfrm>
          <a:custGeom>
            <a:avLst/>
            <a:gdLst>
              <a:gd name="connsiteX0" fmla="*/ 116348 w 125614"/>
              <a:gd name="connsiteY0" fmla="*/ 0 h 19415"/>
              <a:gd name="connsiteX1" fmla="*/ 9267 w 125614"/>
              <a:gd name="connsiteY1" fmla="*/ 0 h 19415"/>
              <a:gd name="connsiteX2" fmla="*/ 9267 w 125614"/>
              <a:gd name="connsiteY2" fmla="*/ 19416 h 19415"/>
              <a:gd name="connsiteX3" fmla="*/ 116348 w 125614"/>
              <a:gd name="connsiteY3" fmla="*/ 19416 h 19415"/>
              <a:gd name="connsiteX4" fmla="*/ 116348 w 125614"/>
              <a:gd name="connsiteY4" fmla="*/ 0 h 19415"/>
            </a:gdLst>
            <a:ahLst/>
            <a:cxnLst/>
            <a:rect l="l" t="t" r="r" b="b"/>
            <a:pathLst>
              <a:path w="125614" h="19415">
                <a:moveTo>
                  <a:pt x="11634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16348" y="19416"/>
                </a:lnTo>
                <a:cubicBezTo>
                  <a:pt x="128704" y="19416"/>
                  <a:pt x="128704" y="0"/>
                  <a:pt x="11634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251562" y="860458"/>
            <a:ext cx="142128" cy="17086"/>
          </a:xfrm>
          <a:custGeom>
            <a:avLst/>
            <a:gdLst>
              <a:gd name="connsiteX0" fmla="*/ 152238 w 161504"/>
              <a:gd name="connsiteY0" fmla="*/ 0 h 19415"/>
              <a:gd name="connsiteX1" fmla="*/ 9267 w 161504"/>
              <a:gd name="connsiteY1" fmla="*/ 0 h 19415"/>
              <a:gd name="connsiteX2" fmla="*/ 9267 w 161504"/>
              <a:gd name="connsiteY2" fmla="*/ 19416 h 19415"/>
              <a:gd name="connsiteX3" fmla="*/ 152238 w 161504"/>
              <a:gd name="connsiteY3" fmla="*/ 19416 h 19415"/>
              <a:gd name="connsiteX4" fmla="*/ 152238 w 161504"/>
              <a:gd name="connsiteY4" fmla="*/ 0 h 19415"/>
            </a:gdLst>
            <a:ahLst/>
            <a:cxnLst/>
            <a:rect l="l" t="t" r="r" b="b"/>
            <a:pathLst>
              <a:path w="161504" h="19415">
                <a:moveTo>
                  <a:pt x="15223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944129" y="765299"/>
            <a:ext cx="114188" cy="11420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498515" y="714062"/>
            <a:ext cx="1357027" cy="2166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Java</a:t>
            </a:r>
            <a:r>
              <a:rPr kumimoji="1" lang="zh-CN" altLang="en-US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课程设计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1014" y="3963868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23209" y="2073009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78340" y="226989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273191" y="303191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62594" y="3099757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889250" y="3693569"/>
            <a:ext cx="6400800" cy="94644"/>
            <a:chOff x="2889250" y="3693569"/>
            <a:chExt cx="6400800" cy="94644"/>
          </a:xfrm>
        </p:grpSpPr>
        <p:cxnSp>
          <p:nvCxnSpPr>
            <p:cNvPr id="20" name="标题 1"/>
            <p:cNvCxnSpPr/>
            <p:nvPr/>
          </p:nvCxnSpPr>
          <p:spPr>
            <a:xfrm>
              <a:off x="2889250" y="3740891"/>
              <a:ext cx="6400800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/>
            </a:ln>
          </p:spPr>
        </p:cxnSp>
        <p:sp>
          <p:nvSpPr>
            <p:cNvPr id="21" name="标题 1"/>
            <p:cNvSpPr txBox="1"/>
            <p:nvPr/>
          </p:nvSpPr>
          <p:spPr>
            <a:xfrm>
              <a:off x="5714229" y="3693569"/>
              <a:ext cx="750842" cy="9464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4342023" y="928338"/>
            <a:ext cx="3495254" cy="94662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572030" y="894270"/>
            <a:ext cx="1992872" cy="91445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454811" y="481314"/>
            <a:ext cx="1411674" cy="176068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595290" y="1988820"/>
            <a:ext cx="7001420" cy="155448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项目概述</a:t>
            </a:r>
            <a:endParaRPr kumimoji="1" lang="zh-CN" altLang="en-US"/>
          </a:p>
        </p:txBody>
      </p:sp>
      <p:pic>
        <p:nvPicPr>
          <p:cNvPr id="34" name="图片 33" descr="x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15" y="271145"/>
            <a:ext cx="1064895" cy="10680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73783" y="1541704"/>
            <a:ext cx="4369577" cy="4577977"/>
          </a:xfrm>
          <a:prstGeom prst="roundRect">
            <a:avLst>
              <a:gd name="adj" fmla="val 512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76534" y="2854825"/>
            <a:ext cx="3964076" cy="30811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高校管理需求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47899" y="2328455"/>
            <a:ext cx="4021347" cy="3971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35941" y="1556123"/>
            <a:ext cx="4369576" cy="4577977"/>
          </a:xfrm>
          <a:prstGeom prst="roundRect">
            <a:avLst>
              <a:gd name="adj" fmla="val 357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38690" y="2869244"/>
            <a:ext cx="3964076" cy="30811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高校行政管理复杂，人事、资产、网页浏览等事务繁多，传统方式效率低，需信息化系统提升管理效能。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10056" y="2328455"/>
            <a:ext cx="4021347" cy="3971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85187" y="2328456"/>
            <a:ext cx="4071084" cy="39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391095" y="2328456"/>
            <a:ext cx="3934955" cy="39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31533" y="1196175"/>
            <a:ext cx="978390" cy="978390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8575945" y="1448484"/>
            <a:ext cx="489566" cy="473772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869376" y="1184892"/>
            <a:ext cx="978390" cy="978390"/>
          </a:xfrm>
          <a:prstGeom prst="ellipse">
            <a:avLst/>
          </a:prstGeom>
          <a:solidFill>
            <a:schemeClr val="accent2"/>
          </a:solidFill>
          <a:ln w="7620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115435" y="1430951"/>
            <a:ext cx="486271" cy="486271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930074" y="3421053"/>
            <a:ext cx="7583746" cy="77152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398086" y="3421053"/>
            <a:ext cx="5719883" cy="77152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699743" y="3543299"/>
            <a:ext cx="542926" cy="542926"/>
          </a:xfrm>
          <a:prstGeom prst="ellipse">
            <a:avLst/>
          </a:prstGeom>
          <a:solidFill>
            <a:schemeClr val="bg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7726079" y="-419144"/>
            <a:ext cx="358586" cy="454412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886461" y="3543299"/>
            <a:ext cx="542926" cy="542926"/>
          </a:xfrm>
          <a:prstGeom prst="ellipse">
            <a:avLst/>
          </a:prstGeom>
          <a:solidFill>
            <a:schemeClr val="bg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12492" y="1673625"/>
            <a:ext cx="18000" cy="1771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819293" y="1712501"/>
            <a:ext cx="4249283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63190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2790613" y="3680907"/>
            <a:ext cx="358586" cy="455381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672177" y="4349567"/>
            <a:ext cx="18000" cy="1771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78977" y="5817399"/>
            <a:ext cx="4241427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63190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830142" y="3692083"/>
            <a:ext cx="28212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1000420" y="3692083"/>
            <a:ext cx="28212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78977" y="4384366"/>
            <a:ext cx="4249283" cy="11969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just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功能实现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19293" y="2114909"/>
            <a:ext cx="4249283" cy="11969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构建人事管理系统、资产管理系统及网页浏览器，实现信息管理、操作记录查询、网页浏览等功能，提升管理与使用效率。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项目目标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28532" y="1399047"/>
            <a:ext cx="8968106" cy="17805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Java平台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45653" y="1543827"/>
            <a:ext cx="106680" cy="10668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982663" y="1381760"/>
            <a:ext cx="876300" cy="876300"/>
          </a:xfrm>
          <a:prstGeom prst="teardrop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47805" y="1593569"/>
            <a:ext cx="746016" cy="52733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228532" y="3712987"/>
            <a:ext cx="8968106" cy="17805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采用Java GUI编程实现界面交互，Java数据库编程完成数据存储与管理，确保系统稳定、高效运行。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45653" y="3857767"/>
            <a:ext cx="106680" cy="10668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982663" y="3695700"/>
            <a:ext cx="876300" cy="876300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47805" y="3907509"/>
            <a:ext cx="746016" cy="52733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技术选型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t="19095" b="22839"/>
          <a:stretch>
            <a:fillRect/>
          </a:stretch>
        </p:blipFill>
        <p:spPr>
          <a:xfrm>
            <a:off x="0" y="2819661"/>
            <a:ext cx="12192000" cy="4038339"/>
          </a:xfrm>
          <a:custGeom>
            <a:avLst/>
            <a:gdLst>
              <a:gd name="connsiteX0" fmla="*/ 0 w 12192000"/>
              <a:gd name="connsiteY0" fmla="*/ 0 h 4038339"/>
              <a:gd name="connsiteX1" fmla="*/ 12192000 w 12192000"/>
              <a:gd name="connsiteY1" fmla="*/ 0 h 4038339"/>
              <a:gd name="connsiteX2" fmla="*/ 12192000 w 12192000"/>
              <a:gd name="connsiteY2" fmla="*/ 4038339 h 4038339"/>
              <a:gd name="connsiteX3" fmla="*/ 0 w 12192000"/>
              <a:gd name="connsiteY3" fmla="*/ 4038339 h 4038339"/>
            </a:gdLst>
            <a:ahLst/>
            <a:cxnLst/>
            <a:rect l="l" t="t" r="r" b="b"/>
            <a:pathLst>
              <a:path w="12192000" h="4038339">
                <a:moveTo>
                  <a:pt x="0" y="0"/>
                </a:moveTo>
                <a:lnTo>
                  <a:pt x="12192000" y="0"/>
                </a:lnTo>
                <a:lnTo>
                  <a:pt x="12192000" y="4038339"/>
                </a:lnTo>
                <a:lnTo>
                  <a:pt x="0" y="403833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8762230" y="974921"/>
            <a:ext cx="5049646" cy="2934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01808" y="402398"/>
            <a:ext cx="2409351" cy="240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-2247666" y="1835132"/>
            <a:ext cx="5049646" cy="2934837"/>
          </a:xfrm>
          <a:prstGeom prst="rect">
            <a:avLst/>
          </a:prstGeom>
          <a:noFill/>
          <a:ln cap="sq"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4319429" y="-1644908"/>
            <a:ext cx="3540443" cy="3540443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9350987" y="700519"/>
            <a:ext cx="2167913" cy="243766"/>
          </a:xfrm>
          <a:prstGeom prst="roundRect">
            <a:avLst>
              <a:gd name="adj" fmla="val 50000"/>
            </a:avLst>
          </a:prstGeom>
          <a:solidFill>
            <a:schemeClr val="accent2">
              <a:lumMod val="20000"/>
              <a:lumOff val="80000"/>
              <a:alpha val="50000"/>
            </a:schemeClr>
          </a:solidFill>
          <a:ln w="15875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251045" y="767259"/>
            <a:ext cx="142128" cy="17086"/>
          </a:xfrm>
          <a:custGeom>
            <a:avLst/>
            <a:gdLst>
              <a:gd name="connsiteX0" fmla="*/ 9267 w 161504"/>
              <a:gd name="connsiteY0" fmla="*/ 19416 h 19415"/>
              <a:gd name="connsiteX1" fmla="*/ 152238 w 161504"/>
              <a:gd name="connsiteY1" fmla="*/ 19416 h 19415"/>
              <a:gd name="connsiteX2" fmla="*/ 152238 w 161504"/>
              <a:gd name="connsiteY2" fmla="*/ 0 h 19415"/>
              <a:gd name="connsiteX3" fmla="*/ 9267 w 161504"/>
              <a:gd name="connsiteY3" fmla="*/ 0 h 19415"/>
              <a:gd name="connsiteX4" fmla="*/ 9267 w 161504"/>
              <a:gd name="connsiteY4" fmla="*/ 19416 h 19415"/>
            </a:gdLst>
            <a:ahLst/>
            <a:cxnLst/>
            <a:rect l="l" t="t" r="r" b="b"/>
            <a:pathLst>
              <a:path w="161504" h="19415">
                <a:moveTo>
                  <a:pt x="9267" y="19416"/>
                </a:move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251562" y="813858"/>
            <a:ext cx="110544" cy="17086"/>
          </a:xfrm>
          <a:custGeom>
            <a:avLst/>
            <a:gdLst>
              <a:gd name="connsiteX0" fmla="*/ 116348 w 125614"/>
              <a:gd name="connsiteY0" fmla="*/ 0 h 19415"/>
              <a:gd name="connsiteX1" fmla="*/ 9267 w 125614"/>
              <a:gd name="connsiteY1" fmla="*/ 0 h 19415"/>
              <a:gd name="connsiteX2" fmla="*/ 9267 w 125614"/>
              <a:gd name="connsiteY2" fmla="*/ 19416 h 19415"/>
              <a:gd name="connsiteX3" fmla="*/ 116348 w 125614"/>
              <a:gd name="connsiteY3" fmla="*/ 19416 h 19415"/>
              <a:gd name="connsiteX4" fmla="*/ 116348 w 125614"/>
              <a:gd name="connsiteY4" fmla="*/ 0 h 19415"/>
            </a:gdLst>
            <a:ahLst/>
            <a:cxnLst/>
            <a:rect l="l" t="t" r="r" b="b"/>
            <a:pathLst>
              <a:path w="125614" h="19415">
                <a:moveTo>
                  <a:pt x="11634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16348" y="19416"/>
                </a:lnTo>
                <a:cubicBezTo>
                  <a:pt x="128704" y="19416"/>
                  <a:pt x="128704" y="0"/>
                  <a:pt x="11634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251562" y="860458"/>
            <a:ext cx="142128" cy="17086"/>
          </a:xfrm>
          <a:custGeom>
            <a:avLst/>
            <a:gdLst>
              <a:gd name="connsiteX0" fmla="*/ 152238 w 161504"/>
              <a:gd name="connsiteY0" fmla="*/ 0 h 19415"/>
              <a:gd name="connsiteX1" fmla="*/ 9267 w 161504"/>
              <a:gd name="connsiteY1" fmla="*/ 0 h 19415"/>
              <a:gd name="connsiteX2" fmla="*/ 9267 w 161504"/>
              <a:gd name="connsiteY2" fmla="*/ 19416 h 19415"/>
              <a:gd name="connsiteX3" fmla="*/ 152238 w 161504"/>
              <a:gd name="connsiteY3" fmla="*/ 19416 h 19415"/>
              <a:gd name="connsiteX4" fmla="*/ 152238 w 161504"/>
              <a:gd name="connsiteY4" fmla="*/ 0 h 19415"/>
            </a:gdLst>
            <a:ahLst/>
            <a:cxnLst/>
            <a:rect l="l" t="t" r="r" b="b"/>
            <a:pathLst>
              <a:path w="161504" h="19415">
                <a:moveTo>
                  <a:pt x="152238" y="0"/>
                </a:moveTo>
                <a:lnTo>
                  <a:pt x="9267" y="0"/>
                </a:lnTo>
                <a:cubicBezTo>
                  <a:pt x="-3089" y="0"/>
                  <a:pt x="-3089" y="19416"/>
                  <a:pt x="9267" y="19416"/>
                </a:cubicBezTo>
                <a:lnTo>
                  <a:pt x="152238" y="19416"/>
                </a:lnTo>
                <a:cubicBezTo>
                  <a:pt x="164593" y="19416"/>
                  <a:pt x="164593" y="0"/>
                  <a:pt x="152238" y="0"/>
                </a:cubicBezTo>
                <a:close/>
              </a:path>
            </a:pathLst>
          </a:custGeom>
          <a:solidFill>
            <a:schemeClr val="accent2"/>
          </a:solidFill>
          <a:ln w="587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944129" y="765299"/>
            <a:ext cx="114188" cy="11420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498515" y="714062"/>
            <a:ext cx="1357027" cy="2166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Java</a:t>
            </a:r>
            <a:r>
              <a:rPr kumimoji="1" lang="zh-CN" altLang="en-US" sz="105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  <a:sym typeface="+mn-ea"/>
              </a:rPr>
              <a:t>课程设计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1014" y="3963868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23209" y="2073009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78340" y="226989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273191" y="303191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062594" y="3099757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889250" y="3693569"/>
            <a:ext cx="6400800" cy="94644"/>
            <a:chOff x="2889250" y="3693569"/>
            <a:chExt cx="6400800" cy="94644"/>
          </a:xfrm>
        </p:grpSpPr>
        <p:cxnSp>
          <p:nvCxnSpPr>
            <p:cNvPr id="20" name="标题 1"/>
            <p:cNvCxnSpPr/>
            <p:nvPr/>
          </p:nvCxnSpPr>
          <p:spPr>
            <a:xfrm>
              <a:off x="2889250" y="3740891"/>
              <a:ext cx="6400800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prstDash val="solid"/>
              <a:miter/>
            </a:ln>
          </p:spPr>
        </p:cxnSp>
        <p:sp>
          <p:nvSpPr>
            <p:cNvPr id="21" name="标题 1"/>
            <p:cNvSpPr txBox="1"/>
            <p:nvPr/>
          </p:nvSpPr>
          <p:spPr>
            <a:xfrm>
              <a:off x="5714229" y="3693569"/>
              <a:ext cx="750842" cy="9464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4342023" y="928338"/>
            <a:ext cx="3495254" cy="94662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572030" y="894270"/>
            <a:ext cx="1992872" cy="91445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454811" y="481314"/>
            <a:ext cx="1411674" cy="176068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595290" y="1988820"/>
            <a:ext cx="7001420" cy="155448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erif SC Regular" panose="02020300000000000000" charset="-122"/>
                <a:ea typeface="Source Han Serif SC Regular" panose="02020300000000000000" charset="-122"/>
                <a:cs typeface="Source Han Serif SC Regular" panose="02020300000000000000" charset="-122"/>
              </a:rPr>
              <a:t>人事管理系统</a:t>
            </a:r>
            <a:endParaRPr kumimoji="1" lang="zh-CN" altLang="en-US"/>
          </a:p>
        </p:txBody>
      </p:sp>
      <p:pic>
        <p:nvPicPr>
          <p:cNvPr id="34" name="图片 33" descr="xh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15" y="271145"/>
            <a:ext cx="1064895" cy="10680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4794" y="2301423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427208" y="2265851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1427717" y="1546181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243735" y="2366559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5324" y="4509496"/>
            <a:ext cx="2452829" cy="172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人员信息操作
实现员工信息的增加、修改、删除与查询，通过界面录入数据，数据库持久化存储，满足日常管理需求。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5324" y="3821802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基本信息管理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292695" y="2473524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93603" y="2301423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4166017" y="2265851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>
            <a:off x="4166526" y="1546181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82544" y="2366559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408451" y="4509496"/>
            <a:ext cx="2452829" cy="172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记录调动历史
管理人员调动，记录调动详情，便于追溯人员流动轨迹，为人事决策提供数据支持。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08451" y="3821802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人员调动管理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033302" y="2473524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132412" y="2301423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6200000">
            <a:off x="6904827" y="2265851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6905335" y="1546181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721353" y="2366559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147260" y="4509496"/>
            <a:ext cx="2452829" cy="172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考核记录与查询
记录人员考核情况，支持历史查询，助力人事部门评估员工绩效，优化人力资源配置。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147260" y="3821802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人员考核管理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768124" y="2473524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871221" y="2301423"/>
            <a:ext cx="2284710" cy="765665"/>
          </a:xfrm>
          <a:custGeom>
            <a:avLst/>
            <a:gdLst>
              <a:gd name="T0" fmla="*/ 101 w 551"/>
              <a:gd name="T1" fmla="*/ 203 h 203"/>
              <a:gd name="T2" fmla="*/ 0 w 551"/>
              <a:gd name="T3" fmla="*/ 101 h 203"/>
              <a:gd name="T4" fmla="*/ 101 w 551"/>
              <a:gd name="T5" fmla="*/ 0 h 203"/>
              <a:gd name="T6" fmla="*/ 450 w 551"/>
              <a:gd name="T7" fmla="*/ 0 h 203"/>
              <a:gd name="T8" fmla="*/ 551 w 551"/>
              <a:gd name="T9" fmla="*/ 101 h 203"/>
              <a:gd name="T10" fmla="*/ 450 w 551"/>
              <a:gd name="T11" fmla="*/ 203 h 203"/>
              <a:gd name="T12" fmla="*/ 101 w 551"/>
              <a:gd name="T13" fmla="*/ 203 h 203"/>
            </a:gdLst>
            <a:ahLst/>
            <a:cxnLst/>
            <a:rect l="0" t="0" r="r" b="b"/>
            <a:pathLst>
              <a:path w="551" h="203">
                <a:moveTo>
                  <a:pt x="101" y="203"/>
                </a:moveTo>
                <a:cubicBezTo>
                  <a:pt x="45" y="203"/>
                  <a:pt x="0" y="157"/>
                  <a:pt x="0" y="101"/>
                </a:cubicBezTo>
                <a:cubicBezTo>
                  <a:pt x="0" y="46"/>
                  <a:pt x="45" y="0"/>
                  <a:pt x="101" y="0"/>
                </a:cubicBezTo>
                <a:cubicBezTo>
                  <a:pt x="450" y="0"/>
                  <a:pt x="450" y="0"/>
                  <a:pt x="450" y="0"/>
                </a:cubicBezTo>
                <a:cubicBezTo>
                  <a:pt x="506" y="0"/>
                  <a:pt x="551" y="46"/>
                  <a:pt x="551" y="101"/>
                </a:cubicBezTo>
                <a:cubicBezTo>
                  <a:pt x="551" y="157"/>
                  <a:pt x="506" y="203"/>
                  <a:pt x="450" y="203"/>
                </a:cubicBezTo>
                <a:lnTo>
                  <a:pt x="101" y="203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16200000">
            <a:off x="9643634" y="2265851"/>
            <a:ext cx="1547214" cy="1555157"/>
          </a:xfrm>
          <a:custGeom>
            <a:avLst/>
            <a:gdLst>
              <a:gd name="T0" fmla="*/ 373 w 412"/>
              <a:gd name="T1" fmla="*/ 230 h 412"/>
              <a:gd name="T2" fmla="*/ 373 w 412"/>
              <a:gd name="T3" fmla="*/ 373 h 412"/>
              <a:gd name="T4" fmla="*/ 230 w 412"/>
              <a:gd name="T5" fmla="*/ 373 h 412"/>
              <a:gd name="T6" fmla="*/ 39 w 412"/>
              <a:gd name="T7" fmla="*/ 183 h 412"/>
              <a:gd name="T8" fmla="*/ 39 w 412"/>
              <a:gd name="T9" fmla="*/ 39 h 412"/>
              <a:gd name="T10" fmla="*/ 182 w 412"/>
              <a:gd name="T11" fmla="*/ 39 h 412"/>
              <a:gd name="T12" fmla="*/ 373 w 412"/>
              <a:gd name="T13" fmla="*/ 230 h 412"/>
            </a:gdLst>
            <a:ahLst/>
            <a:cxnLst/>
            <a:rect l="0" t="0" r="r" b="b"/>
            <a:pathLst>
              <a:path w="412" h="412">
                <a:moveTo>
                  <a:pt x="373" y="230"/>
                </a:moveTo>
                <a:cubicBezTo>
                  <a:pt x="412" y="269"/>
                  <a:pt x="412" y="333"/>
                  <a:pt x="373" y="373"/>
                </a:cubicBezTo>
                <a:cubicBezTo>
                  <a:pt x="333" y="412"/>
                  <a:pt x="269" y="412"/>
                  <a:pt x="230" y="373"/>
                </a:cubicBezTo>
                <a:cubicBezTo>
                  <a:pt x="39" y="183"/>
                  <a:pt x="39" y="183"/>
                  <a:pt x="39" y="183"/>
                </a:cubicBezTo>
                <a:cubicBezTo>
                  <a:pt x="0" y="143"/>
                  <a:pt x="0" y="79"/>
                  <a:pt x="39" y="39"/>
                </a:cubicBezTo>
                <a:cubicBezTo>
                  <a:pt x="79" y="0"/>
                  <a:pt x="143" y="0"/>
                  <a:pt x="182" y="39"/>
                </a:cubicBezTo>
                <a:lnTo>
                  <a:pt x="373" y="23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5400000">
            <a:off x="9644144" y="1546181"/>
            <a:ext cx="1547214" cy="1558335"/>
          </a:xfrm>
          <a:custGeom>
            <a:avLst/>
            <a:gdLst>
              <a:gd name="T0" fmla="*/ 230 w 412"/>
              <a:gd name="T1" fmla="*/ 40 h 413"/>
              <a:gd name="T2" fmla="*/ 373 w 412"/>
              <a:gd name="T3" fmla="*/ 40 h 413"/>
              <a:gd name="T4" fmla="*/ 373 w 412"/>
              <a:gd name="T5" fmla="*/ 183 h 413"/>
              <a:gd name="T6" fmla="*/ 182 w 412"/>
              <a:gd name="T7" fmla="*/ 373 h 413"/>
              <a:gd name="T8" fmla="*/ 39 w 412"/>
              <a:gd name="T9" fmla="*/ 373 h 413"/>
              <a:gd name="T10" fmla="*/ 39 w 412"/>
              <a:gd name="T11" fmla="*/ 230 h 413"/>
              <a:gd name="T12" fmla="*/ 230 w 412"/>
              <a:gd name="T13" fmla="*/ 40 h 413"/>
            </a:gdLst>
            <a:ahLst/>
            <a:cxnLst/>
            <a:rect l="0" t="0" r="r" b="b"/>
            <a:pathLst>
              <a:path w="412" h="413">
                <a:moveTo>
                  <a:pt x="230" y="40"/>
                </a:moveTo>
                <a:cubicBezTo>
                  <a:pt x="269" y="0"/>
                  <a:pt x="333" y="0"/>
                  <a:pt x="373" y="40"/>
                </a:cubicBezTo>
                <a:cubicBezTo>
                  <a:pt x="412" y="79"/>
                  <a:pt x="412" y="143"/>
                  <a:pt x="373" y="183"/>
                </a:cubicBezTo>
                <a:cubicBezTo>
                  <a:pt x="182" y="373"/>
                  <a:pt x="182" y="373"/>
                  <a:pt x="182" y="373"/>
                </a:cubicBezTo>
                <a:cubicBezTo>
                  <a:pt x="143" y="413"/>
                  <a:pt x="79" y="413"/>
                  <a:pt x="39" y="373"/>
                </a:cubicBezTo>
                <a:cubicBezTo>
                  <a:pt x="0" y="334"/>
                  <a:pt x="0" y="270"/>
                  <a:pt x="39" y="230"/>
                </a:cubicBezTo>
                <a:lnTo>
                  <a:pt x="230" y="40"/>
                </a:lnTo>
                <a:close/>
              </a:path>
            </a:pathLst>
          </a:custGeom>
          <a:solidFill>
            <a:schemeClr val="accent2">
              <a:alpha val="25000"/>
            </a:schemeClr>
          </a:solidFill>
          <a:ln cap="sq">
            <a:noFill/>
          </a:ln>
        </p:spPr>
        <p:txBody>
          <a:bodyPr vert="horz" wrap="square" lIns="91440" tIns="45721" rIns="91440" bIns="45721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0460162" y="2366559"/>
            <a:ext cx="630641" cy="636995"/>
          </a:xfrm>
          <a:prstGeom prst="ellipse">
            <a:avLst/>
          </a:pr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897639" y="4509496"/>
            <a:ext cx="2452829" cy="172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薪酬分配与查询
管理人员薪酬分配，记录更改历史，确保薪酬管理透明、公正，维护员工权益。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8897639" y="3821802"/>
            <a:ext cx="2452829" cy="62613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劳资管理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0514516" y="2473524"/>
            <a:ext cx="532720" cy="4230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功能模块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518900" y="4853079"/>
            <a:ext cx="416097" cy="2318202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  <a:alpha val="2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110731" y="5615090"/>
            <a:ext cx="250012" cy="178275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082427" y="1130300"/>
            <a:ext cx="2469574" cy="4999038"/>
          </a:xfrm>
          <a:prstGeom prst="roundRect">
            <a:avLst>
              <a:gd name="adj" fmla="val 5305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7564987">
            <a:off x="9754946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9741494">
            <a:off x="9757489" y="1387168"/>
            <a:ext cx="1119450" cy="1119451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8364987">
            <a:off x="9754946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936145" y="1565823"/>
            <a:ext cx="762138" cy="762141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84743" y="1130300"/>
            <a:ext cx="2469574" cy="4999038"/>
          </a:xfrm>
          <a:prstGeom prst="roundRect">
            <a:avLst>
              <a:gd name="adj" fmla="val 5305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8364987">
            <a:off x="6957262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9741494">
            <a:off x="6959805" y="1387168"/>
            <a:ext cx="1119450" cy="1119451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7564987">
            <a:off x="6957262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138461" y="1565823"/>
            <a:ext cx="762138" cy="762141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487058" y="1130300"/>
            <a:ext cx="2469574" cy="4999038"/>
          </a:xfrm>
          <a:prstGeom prst="roundRect">
            <a:avLst>
              <a:gd name="adj" fmla="val 5305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364987">
            <a:off x="4159577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9741494">
            <a:off x="4162120" y="1387168"/>
            <a:ext cx="1119450" cy="1119451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7564987">
            <a:off x="4159577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340776" y="1565823"/>
            <a:ext cx="762138" cy="762141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89373" y="1130300"/>
            <a:ext cx="2469574" cy="4999038"/>
          </a:xfrm>
          <a:prstGeom prst="roundRect">
            <a:avLst>
              <a:gd name="adj" fmla="val 5305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9741494">
            <a:off x="1364435" y="1387168"/>
            <a:ext cx="1119450" cy="1119451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8364987">
            <a:off x="1361892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7564987">
            <a:off x="1361892" y="1384626"/>
            <a:ext cx="1124535" cy="1124535"/>
          </a:xfrm>
          <a:prstGeom prst="arc">
            <a:avLst/>
          </a:prstGeom>
          <a:noFill/>
          <a:ln w="12700" cap="flat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162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543091" y="1565823"/>
            <a:ext cx="762138" cy="762141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82183" y="2630645"/>
            <a:ext cx="2283954" cy="66580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需求分析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82183" y="3468299"/>
            <a:ext cx="2283954" cy="26678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明确业务需求
分析高校人事管理业务流程，确定系统功能模块，确保系统贴合实际管理需求。</a:t>
            </a:r>
            <a:endParaRPr kumimoji="1" lang="zh-CN" altLang="en-US"/>
          </a:p>
        </p:txBody>
      </p:sp>
      <p:cxnSp>
        <p:nvCxnSpPr>
          <p:cNvPr id="27" name="标题 1"/>
          <p:cNvCxnSpPr/>
          <p:nvPr/>
        </p:nvCxnSpPr>
        <p:spPr>
          <a:xfrm>
            <a:off x="782183" y="3372043"/>
            <a:ext cx="2283954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miter/>
          </a:ln>
        </p:spPr>
      </p:cxnSp>
      <p:sp>
        <p:nvSpPr>
          <p:cNvPr id="28" name="标题 1"/>
          <p:cNvSpPr txBox="1"/>
          <p:nvPr/>
        </p:nvSpPr>
        <p:spPr>
          <a:xfrm>
            <a:off x="6377553" y="2630645"/>
            <a:ext cx="2283954" cy="66580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数据库设计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377553" y="3468299"/>
            <a:ext cx="2283954" cy="26678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合理数据结构
设计员工信息表、部门信息表等，确保数据存储规范、查询高效。</a:t>
            </a:r>
            <a:endParaRPr kumimoji="1" lang="zh-CN" altLang="en-US"/>
          </a:p>
        </p:txBody>
      </p:sp>
      <p:cxnSp>
        <p:nvCxnSpPr>
          <p:cNvPr id="30" name="标题 1"/>
          <p:cNvCxnSpPr/>
          <p:nvPr/>
        </p:nvCxnSpPr>
        <p:spPr>
          <a:xfrm>
            <a:off x="6430377" y="3372043"/>
            <a:ext cx="2178307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miter/>
          </a:ln>
        </p:spPr>
      </p:cxnSp>
      <p:sp>
        <p:nvSpPr>
          <p:cNvPr id="31" name="标题 1"/>
          <p:cNvSpPr txBox="1"/>
          <p:nvPr/>
        </p:nvSpPr>
        <p:spPr>
          <a:xfrm>
            <a:off x="3579868" y="2630645"/>
            <a:ext cx="2283954" cy="66580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界面设计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579868" y="3468299"/>
            <a:ext cx="2283954" cy="26678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友好交互界面
采用JTree实现左侧面板导航，右侧面板展示功能输入界面，提升用户体验。</a:t>
            </a:r>
            <a:endParaRPr kumimoji="1" lang="zh-CN" altLang="en-US"/>
          </a:p>
        </p:txBody>
      </p:sp>
      <p:cxnSp>
        <p:nvCxnSpPr>
          <p:cNvPr id="33" name="标题 1"/>
          <p:cNvCxnSpPr/>
          <p:nvPr/>
        </p:nvCxnSpPr>
        <p:spPr>
          <a:xfrm>
            <a:off x="3624656" y="3372043"/>
            <a:ext cx="2194378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miter/>
          </a:ln>
        </p:spPr>
      </p:cxnSp>
      <p:sp>
        <p:nvSpPr>
          <p:cNvPr id="34" name="标题 1"/>
          <p:cNvSpPr txBox="1"/>
          <p:nvPr/>
        </p:nvSpPr>
        <p:spPr>
          <a:xfrm>
            <a:off x="9175237" y="2630645"/>
            <a:ext cx="2283954" cy="66580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C550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功能实现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9175237" y="3468299"/>
            <a:ext cx="2283954" cy="26678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代码实现
编写AddEmployeePanel、EditEmployeePanel等Java类，实现各功能模块，完成系统构建。</a:t>
            </a:r>
            <a:endParaRPr kumimoji="1" lang="zh-CN" altLang="en-US"/>
          </a:p>
        </p:txBody>
      </p:sp>
      <p:cxnSp>
        <p:nvCxnSpPr>
          <p:cNvPr id="36" name="标题 1"/>
          <p:cNvCxnSpPr/>
          <p:nvPr/>
        </p:nvCxnSpPr>
        <p:spPr>
          <a:xfrm>
            <a:off x="9282498" y="3372043"/>
            <a:ext cx="2069432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miter/>
          </a:ln>
        </p:spPr>
      </p:cxnSp>
      <p:sp>
        <p:nvSpPr>
          <p:cNvPr id="37" name="标题 1"/>
          <p:cNvSpPr txBox="1"/>
          <p:nvPr/>
        </p:nvSpPr>
        <p:spPr>
          <a:xfrm>
            <a:off x="1730349" y="1746772"/>
            <a:ext cx="387621" cy="351423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flipH="1" flipV="1">
            <a:off x="4528608" y="1759890"/>
            <a:ext cx="386474" cy="374006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7332527" y="1759890"/>
            <a:ext cx="374006" cy="37400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10130211" y="1759890"/>
            <a:ext cx="374006" cy="37400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815760" y="217909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构建过程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 flipH="1">
            <a:off x="397765" y="342429"/>
            <a:ext cx="300878" cy="30092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10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11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12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13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14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2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3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4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5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6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7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8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ags/tag9.xml><?xml version="1.0" encoding="utf-8"?>
<p:tagLst xmlns:p="http://schemas.openxmlformats.org/presentationml/2006/main">
  <p:tag name="KSO_WM_DIAGRAM_VIRTUALLY_FRAME" val="{&quot;height&quot;:37.03370078740154,&quot;left&quot;:292.9,&quot;top&quot;:306.03023622047243,&quot;width&quot;:378.5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63190"/>
      </a:accent1>
      <a:accent2>
        <a:srgbClr val="FC5505"/>
      </a:accent2>
      <a:accent3>
        <a:srgbClr val="092B84"/>
      </a:accent3>
      <a:accent4>
        <a:srgbClr val="FC5505"/>
      </a:accent4>
      <a:accent5>
        <a:srgbClr val="092B84"/>
      </a:accent5>
      <a:accent6>
        <a:srgbClr val="FC5505"/>
      </a:accent6>
      <a:hlink>
        <a:srgbClr val="FC5505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1736</Words>
  <Application>WPS 演示</Application>
  <PresentationFormat/>
  <Paragraphs>268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44" baseType="lpstr">
      <vt:lpstr>Arial</vt:lpstr>
      <vt:lpstr>宋体</vt:lpstr>
      <vt:lpstr>Wingdings</vt:lpstr>
      <vt:lpstr>Source Han Sans</vt:lpstr>
      <vt:lpstr>Source Han Serif SC Regular</vt:lpstr>
      <vt:lpstr>OPPOSans H</vt:lpstr>
      <vt:lpstr>Source Han Sans CN Bold</vt:lpstr>
      <vt:lpstr>OPPOSans B</vt:lpstr>
      <vt:lpstr>OPPOSans R</vt:lpstr>
      <vt:lpstr>等线</vt:lpstr>
      <vt:lpstr>微软雅黑</vt:lpstr>
      <vt:lpstr>Arial Unicode MS</vt:lpstr>
      <vt:lpstr>Calibri</vt:lpstr>
      <vt:lpstr>OPPOSans L</vt:lpstr>
      <vt:lpstr>MHOSOQ</vt:lpstr>
      <vt:lpstr>仓耳与墨 W03</vt:lpstr>
      <vt:lpstr>义启简圆体</vt:lpstr>
      <vt:lpstr>仿宋</vt:lpstr>
      <vt:lpstr>仿宋_GB2312</vt:lpstr>
      <vt:lpstr>华文新魏</vt:lpstr>
      <vt:lpstr>华文行楷</vt:lpstr>
      <vt:lpstr>字跳字唱孤勇-闪 颤抖</vt:lpstr>
      <vt:lpstr>小单纯体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清安Kyan</cp:lastModifiedBy>
  <cp:revision>1</cp:revision>
  <dcterms:created xsi:type="dcterms:W3CDTF">2025-06-05T10:09:32Z</dcterms:created>
  <dcterms:modified xsi:type="dcterms:W3CDTF">2025-06-05T10:09:32Z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E414CC346CCB44C3A3E990BE2FD9F4D6_12</vt:lpwstr>
  </property>
  <property fmtid="{D5CDD505-2E9C-101B-9397-08002B2CF9AE}" pid="3" name="KSOProductBuildVer">
    <vt:lpwstr>2052-12.1.0.21541</vt:lpwstr>
  </property>
</Properties>
</file>